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4" r:id="rId11"/>
    <p:sldId id="277" r:id="rId12"/>
    <p:sldId id="265" r:id="rId13"/>
    <p:sldId id="267" r:id="rId14"/>
    <p:sldId id="27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F02E-2F90-48EE-BA3D-E2A1FB18B7BE}" type="datetimeFigureOut">
              <a:rPr lang="ru-RU" smtClean="0"/>
              <a:t>пн 23.03.20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348-C13F-4D04-AD98-24FB562FA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8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F02E-2F90-48EE-BA3D-E2A1FB18B7BE}" type="datetimeFigureOut">
              <a:rPr lang="ru-RU" smtClean="0"/>
              <a:t>пн 23.03.20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348-C13F-4D04-AD98-24FB562FA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30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F02E-2F90-48EE-BA3D-E2A1FB18B7BE}" type="datetimeFigureOut">
              <a:rPr lang="ru-RU" smtClean="0"/>
              <a:t>пн 23.03.20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348-C13F-4D04-AD98-24FB562FA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43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F02E-2F90-48EE-BA3D-E2A1FB18B7BE}" type="datetimeFigureOut">
              <a:rPr lang="ru-RU" smtClean="0"/>
              <a:t>пн 23.03.20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348-C13F-4D04-AD98-24FB562FA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48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F02E-2F90-48EE-BA3D-E2A1FB18B7BE}" type="datetimeFigureOut">
              <a:rPr lang="ru-RU" smtClean="0"/>
              <a:t>пн 23.03.20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348-C13F-4D04-AD98-24FB562FA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26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F02E-2F90-48EE-BA3D-E2A1FB18B7BE}" type="datetimeFigureOut">
              <a:rPr lang="ru-RU" smtClean="0"/>
              <a:t>пн 23.03.20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348-C13F-4D04-AD98-24FB562FA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9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F02E-2F90-48EE-BA3D-E2A1FB18B7BE}" type="datetimeFigureOut">
              <a:rPr lang="ru-RU" smtClean="0"/>
              <a:t>пн 23.03.20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348-C13F-4D04-AD98-24FB562FA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71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F02E-2F90-48EE-BA3D-E2A1FB18B7BE}" type="datetimeFigureOut">
              <a:rPr lang="ru-RU" smtClean="0"/>
              <a:t>пн 23.03.20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348-C13F-4D04-AD98-24FB562FA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43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F02E-2F90-48EE-BA3D-E2A1FB18B7BE}" type="datetimeFigureOut">
              <a:rPr lang="ru-RU" smtClean="0"/>
              <a:t>пн 23.03.20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348-C13F-4D04-AD98-24FB562FA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90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F02E-2F90-48EE-BA3D-E2A1FB18B7BE}" type="datetimeFigureOut">
              <a:rPr lang="ru-RU" smtClean="0"/>
              <a:t>пн 23.03.20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348-C13F-4D04-AD98-24FB562FA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6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F02E-2F90-48EE-BA3D-E2A1FB18B7BE}" type="datetimeFigureOut">
              <a:rPr lang="ru-RU" smtClean="0"/>
              <a:t>пн 23.03.20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348-C13F-4D04-AD98-24FB562FA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57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F02E-2F90-48EE-BA3D-E2A1FB18B7BE}" type="datetimeFigureOut">
              <a:rPr lang="ru-RU" smtClean="0"/>
              <a:t>пн 23.03.20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1F348-C13F-4D04-AD98-24FB562FA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79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0" y="0"/>
            <a:ext cx="1229503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656" y="540914"/>
            <a:ext cx="4185634" cy="523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96134" y="940678"/>
            <a:ext cx="4263283" cy="17389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Тест</a:t>
            </a:r>
          </a:p>
          <a:p>
            <a:pPr algn="ctr"/>
            <a:r>
              <a:rPr lang="uk-U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</a:t>
            </a:r>
            <a:r>
              <a:rPr lang="uk-UA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ТВОРЧІСТЬ  Й.С.БАХА»</a:t>
            </a:r>
          </a:p>
          <a:p>
            <a:pPr algn="ctr"/>
            <a:r>
              <a:rPr lang="uk-UA" sz="105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ВИКЛАДАЧ Новікова А.М.</a:t>
            </a:r>
          </a:p>
          <a:p>
            <a:pPr algn="ctr"/>
            <a:r>
              <a:rPr lang="uk-UA" sz="105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2020 р.</a:t>
            </a:r>
            <a:endParaRPr lang="ru-RU" sz="105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122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297"/>
            <a:ext cx="12192000" cy="7576813"/>
          </a:xfrm>
        </p:spPr>
      </p:pic>
      <p:sp>
        <p:nvSpPr>
          <p:cNvPr id="5" name="Прямоугольник 4"/>
          <p:cNvSpPr/>
          <p:nvPr/>
        </p:nvSpPr>
        <p:spPr>
          <a:xfrm>
            <a:off x="971933" y="571864"/>
            <a:ext cx="86769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Скільки томів має Добре  Темперований клавір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1977" y="1276781"/>
            <a:ext cx="3779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Один       Два        Три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4905" y="1981698"/>
            <a:ext cx="99509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Скільки прелюдій та фуг складають кожен том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3922" y="2626519"/>
            <a:ext cx="4782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12                  22                  24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71977" y="3419655"/>
            <a:ext cx="80297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Що означає у перекладі «прелюдія та фуга»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9555" y="4340180"/>
            <a:ext cx="9452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«дотик та примха»     «змагання та вигадка»     « вступ та біг»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881757" y="6439437"/>
            <a:ext cx="10183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50" dirty="0" smtClean="0"/>
              <a:t>Новікова А.М.</a:t>
            </a:r>
          </a:p>
          <a:p>
            <a:r>
              <a:rPr lang="uk-UA" sz="1050" dirty="0" smtClean="0"/>
              <a:t>2020</a:t>
            </a:r>
            <a:endParaRPr lang="ru-RU" sz="10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38201" y="5178628"/>
            <a:ext cx="75327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Головний засіб розвитку в поліфонії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9555" y="6156101"/>
            <a:ext cx="8584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с</a:t>
            </a:r>
            <a:r>
              <a:rPr lang="uk-UA" sz="3200" dirty="0" smtClean="0"/>
              <a:t>еквенція        канон         імпровізація      імітація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49417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706"/>
            <a:ext cx="12192000" cy="7576813"/>
          </a:xfrm>
        </p:spPr>
      </p:pic>
      <p:sp>
        <p:nvSpPr>
          <p:cNvPr id="5" name="Прямоугольник 4"/>
          <p:cNvSpPr/>
          <p:nvPr/>
        </p:nvSpPr>
        <p:spPr>
          <a:xfrm>
            <a:off x="487301" y="735518"/>
            <a:ext cx="110113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 якому порядку розташовані танці у «Французьких сюїтах» 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01" y="1906073"/>
            <a:ext cx="3300234" cy="18644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836" y="1880880"/>
            <a:ext cx="3389424" cy="19148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943" y="1889409"/>
            <a:ext cx="3448416" cy="19481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2189408"/>
            <a:ext cx="12474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Куранта</a:t>
            </a:r>
          </a:p>
          <a:p>
            <a:r>
              <a:rPr lang="uk-UA" dirty="0" smtClean="0"/>
              <a:t>Сарабанда</a:t>
            </a:r>
          </a:p>
          <a:p>
            <a:r>
              <a:rPr lang="uk-UA" dirty="0" smtClean="0"/>
              <a:t>Алеманда</a:t>
            </a:r>
          </a:p>
          <a:p>
            <a:r>
              <a:rPr lang="uk-UA" dirty="0"/>
              <a:t>Ж</a:t>
            </a:r>
            <a:r>
              <a:rPr lang="uk-UA" dirty="0" smtClean="0"/>
              <a:t>ига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78062" y="2276468"/>
            <a:ext cx="12474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Алеманда</a:t>
            </a:r>
          </a:p>
          <a:p>
            <a:r>
              <a:rPr lang="uk-UA" dirty="0" smtClean="0"/>
              <a:t>Сарабанда</a:t>
            </a:r>
          </a:p>
          <a:p>
            <a:r>
              <a:rPr lang="uk-UA" dirty="0" smtClean="0"/>
              <a:t>Куранта</a:t>
            </a:r>
          </a:p>
          <a:p>
            <a:r>
              <a:rPr lang="uk-UA" dirty="0" smtClean="0"/>
              <a:t>Жига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040969" y="2325340"/>
            <a:ext cx="12474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Алеманда</a:t>
            </a:r>
          </a:p>
          <a:p>
            <a:r>
              <a:rPr lang="uk-UA" dirty="0" smtClean="0"/>
              <a:t>Куранта</a:t>
            </a:r>
          </a:p>
          <a:p>
            <a:r>
              <a:rPr lang="uk-UA" dirty="0" smtClean="0"/>
              <a:t>Сарабанда</a:t>
            </a:r>
          </a:p>
          <a:p>
            <a:r>
              <a:rPr lang="uk-UA" dirty="0" smtClean="0"/>
              <a:t>Жига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904" y="3985876"/>
            <a:ext cx="1202772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Який з цих танців є найжвавішим народним танцем   </a:t>
            </a:r>
            <a:endParaRPr lang="uk-UA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uk-UA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англійських,  шотландських,  ірландських моряків.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5422006"/>
            <a:ext cx="8423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а</a:t>
            </a:r>
            <a:r>
              <a:rPr lang="uk-UA" sz="3200" dirty="0" smtClean="0"/>
              <a:t>леманда       жига           сарабанда        куранта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0380372" y="6426558"/>
            <a:ext cx="168668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50" dirty="0" smtClean="0"/>
              <a:t>                       Новікова А.М.</a:t>
            </a:r>
          </a:p>
          <a:p>
            <a:r>
              <a:rPr lang="uk-UA" sz="1050" dirty="0" smtClean="0"/>
              <a:t>                       2020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835842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99796" y="735518"/>
            <a:ext cx="105287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Для якого інструменту написана ТОКАТА та ФУГА ре мінор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1393" y="1435953"/>
            <a:ext cx="5811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с</a:t>
            </a:r>
            <a:r>
              <a:rPr lang="uk-UA" sz="3200" dirty="0" smtClean="0"/>
              <a:t>крипка         орган        клавесин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726728" y="2645363"/>
            <a:ext cx="80682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Відомий твір Баха «Жарт» є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0462" y="3503054"/>
            <a:ext cx="80393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Самостійною п</a:t>
            </a:r>
            <a:r>
              <a:rPr lang="en-US" sz="3200" dirty="0" smtClean="0"/>
              <a:t>’</a:t>
            </a:r>
            <a:r>
              <a:rPr lang="uk-UA" sz="3200" dirty="0" err="1" smtClean="0"/>
              <a:t>єсою</a:t>
            </a:r>
            <a:r>
              <a:rPr lang="uk-UA" sz="3200" dirty="0" smtClean="0"/>
              <a:t>          Частиною симфонії</a:t>
            </a:r>
          </a:p>
          <a:p>
            <a:endParaRPr lang="uk-UA" sz="3200" dirty="0" smtClean="0"/>
          </a:p>
          <a:p>
            <a:r>
              <a:rPr lang="uk-UA" sz="3200" dirty="0" smtClean="0"/>
              <a:t>Частиною концерту             Частиною сюїти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1128577" y="6211669"/>
            <a:ext cx="10634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50" dirty="0" smtClean="0"/>
              <a:t>Новікова А.М.</a:t>
            </a:r>
          </a:p>
          <a:p>
            <a:r>
              <a:rPr lang="uk-UA" sz="1050" dirty="0" smtClean="0"/>
              <a:t>2020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7492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32"/>
            <a:ext cx="12192000" cy="67549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350" y="2092921"/>
            <a:ext cx="2785244" cy="3543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512634" y="5877912"/>
            <a:ext cx="212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Фелікс Мендельсон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73" y="2016459"/>
            <a:ext cx="2695665" cy="3650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642054" y="5860571"/>
            <a:ext cx="162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Франц Шуберт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926" y="2070153"/>
            <a:ext cx="2620198" cy="3543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9401576" y="5808520"/>
            <a:ext cx="187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Фрідерік</a:t>
            </a:r>
            <a:r>
              <a:rPr lang="uk-UA" dirty="0" smtClean="0"/>
              <a:t> Шопен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08426" y="767358"/>
            <a:ext cx="96221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Хто з цих композиторів дав друге життя творам Баха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62196" y="6434974"/>
            <a:ext cx="7298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50" dirty="0" smtClean="0"/>
              <a:t>Новікова</a:t>
            </a:r>
          </a:p>
          <a:p>
            <a:r>
              <a:rPr lang="uk-UA" sz="1050" dirty="0" smtClean="0"/>
              <a:t>А.М.2020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049771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706"/>
            <a:ext cx="12192000" cy="7428706"/>
          </a:xfrm>
        </p:spPr>
      </p:pic>
      <p:sp>
        <p:nvSpPr>
          <p:cNvPr id="5" name="Прямоугольник 4"/>
          <p:cNvSpPr/>
          <p:nvPr/>
        </p:nvSpPr>
        <p:spPr>
          <a:xfrm>
            <a:off x="476518" y="220144"/>
            <a:ext cx="4958366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effectLst/>
              </a:rPr>
              <a:t>О, Бах! Начало всех начал,</a:t>
            </a:r>
            <a:br>
              <a:rPr lang="ru-RU" sz="2300" dirty="0" smtClean="0">
                <a:effectLst/>
              </a:rPr>
            </a:br>
            <a:r>
              <a:rPr lang="ru-RU" sz="2300" dirty="0" smtClean="0">
                <a:effectLst/>
              </a:rPr>
              <a:t>Бог всех </a:t>
            </a:r>
            <a:r>
              <a:rPr lang="ru-RU" sz="2300" dirty="0" err="1" smtClean="0">
                <a:effectLst/>
              </a:rPr>
              <a:t>последущих</a:t>
            </a:r>
            <a:r>
              <a:rPr lang="ru-RU" sz="2300" dirty="0" smtClean="0">
                <a:effectLst/>
              </a:rPr>
              <a:t> гармоний,</a:t>
            </a:r>
            <a:br>
              <a:rPr lang="ru-RU" sz="2300" dirty="0" smtClean="0">
                <a:effectLst/>
              </a:rPr>
            </a:br>
            <a:r>
              <a:rPr lang="ru-RU" sz="2300" dirty="0" smtClean="0">
                <a:effectLst/>
              </a:rPr>
              <a:t>Твой щедрый гений расточал</a:t>
            </a:r>
            <a:br>
              <a:rPr lang="ru-RU" sz="2300" dirty="0" smtClean="0">
                <a:effectLst/>
              </a:rPr>
            </a:br>
            <a:r>
              <a:rPr lang="ru-RU" sz="2300" dirty="0" smtClean="0">
                <a:effectLst/>
              </a:rPr>
              <a:t>Потоки дивных полифоний.</a:t>
            </a:r>
          </a:p>
          <a:p>
            <a:r>
              <a:rPr lang="ru-RU" sz="2300" dirty="0" smtClean="0">
                <a:effectLst/>
              </a:rPr>
              <a:t>Все до тебя – тропинок ход,</a:t>
            </a:r>
            <a:br>
              <a:rPr lang="ru-RU" sz="2300" dirty="0" smtClean="0">
                <a:effectLst/>
              </a:rPr>
            </a:br>
            <a:r>
              <a:rPr lang="ru-RU" sz="2300" dirty="0" smtClean="0">
                <a:effectLst/>
              </a:rPr>
              <a:t>Ряды холмов перед Горою,</a:t>
            </a:r>
            <a:br>
              <a:rPr lang="ru-RU" sz="2300" dirty="0" smtClean="0">
                <a:effectLst/>
              </a:rPr>
            </a:br>
            <a:r>
              <a:rPr lang="ru-RU" sz="2300" dirty="0" smtClean="0">
                <a:effectLst/>
              </a:rPr>
              <a:t>Ты многоликий, как народ,</a:t>
            </a:r>
            <a:br>
              <a:rPr lang="ru-RU" sz="2300" dirty="0" smtClean="0">
                <a:effectLst/>
              </a:rPr>
            </a:br>
            <a:r>
              <a:rPr lang="ru-RU" sz="2300" dirty="0" smtClean="0">
                <a:effectLst/>
              </a:rPr>
              <a:t>Как древний старец — мудр душою.</a:t>
            </a:r>
          </a:p>
          <a:p>
            <a:r>
              <a:rPr lang="ru-RU" sz="2300" dirty="0" smtClean="0">
                <a:effectLst/>
              </a:rPr>
              <a:t>Токкат, хоралов, буйство фуг –</a:t>
            </a:r>
            <a:br>
              <a:rPr lang="ru-RU" sz="2300" dirty="0" smtClean="0">
                <a:effectLst/>
              </a:rPr>
            </a:br>
            <a:r>
              <a:rPr lang="ru-RU" sz="2300" dirty="0" smtClean="0">
                <a:effectLst/>
              </a:rPr>
              <a:t>Богатств своих, как царь бессмертный</a:t>
            </a:r>
            <a:br>
              <a:rPr lang="ru-RU" sz="2300" dirty="0" smtClean="0">
                <a:effectLst/>
              </a:rPr>
            </a:br>
            <a:r>
              <a:rPr lang="ru-RU" sz="2300" dirty="0" smtClean="0">
                <a:effectLst/>
              </a:rPr>
              <a:t>Дарил векам. Органный звук –</a:t>
            </a:r>
            <a:br>
              <a:rPr lang="ru-RU" sz="2300" dirty="0" smtClean="0">
                <a:effectLst/>
              </a:rPr>
            </a:br>
            <a:r>
              <a:rPr lang="ru-RU" sz="2300" dirty="0" smtClean="0">
                <a:effectLst/>
              </a:rPr>
              <a:t>Что контрапункт к сердцам наследным.</a:t>
            </a:r>
          </a:p>
          <a:p>
            <a:r>
              <a:rPr lang="ru-RU" sz="2300" dirty="0" smtClean="0">
                <a:effectLst/>
              </a:rPr>
              <a:t>В любых эпохах моден Бах,</a:t>
            </a:r>
            <a:br>
              <a:rPr lang="ru-RU" sz="2300" dirty="0" smtClean="0">
                <a:effectLst/>
              </a:rPr>
            </a:br>
            <a:r>
              <a:rPr lang="ru-RU" sz="2300" dirty="0" smtClean="0">
                <a:effectLst/>
              </a:rPr>
              <a:t>Как камертон – един собою,</a:t>
            </a:r>
            <a:br>
              <a:rPr lang="ru-RU" sz="2300" dirty="0" smtClean="0">
                <a:effectLst/>
              </a:rPr>
            </a:br>
            <a:r>
              <a:rPr lang="ru-RU" sz="2300" dirty="0" smtClean="0">
                <a:effectLst/>
              </a:rPr>
              <a:t>И верен,</a:t>
            </a:r>
            <a:br>
              <a:rPr lang="ru-RU" sz="2300" dirty="0" smtClean="0">
                <a:effectLst/>
              </a:rPr>
            </a:br>
            <a:r>
              <a:rPr lang="ru-RU" sz="2300" dirty="0" smtClean="0">
                <a:effectLst/>
              </a:rPr>
              <a:t>Будто на часах времен</a:t>
            </a:r>
            <a:br>
              <a:rPr lang="ru-RU" sz="2300" dirty="0" smtClean="0">
                <a:effectLst/>
              </a:rPr>
            </a:br>
            <a:r>
              <a:rPr lang="ru-RU" sz="2300" dirty="0" smtClean="0">
                <a:effectLst/>
              </a:rPr>
              <a:t>Встал истины стрелою.</a:t>
            </a:r>
          </a:p>
          <a:p>
            <a:endParaRPr lang="ru-RU" sz="2300" dirty="0"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65" y="0"/>
            <a:ext cx="4562212" cy="6490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1239495" y="6324451"/>
            <a:ext cx="9525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50" dirty="0" smtClean="0"/>
              <a:t>Новікова А.М</a:t>
            </a:r>
          </a:p>
          <a:p>
            <a:r>
              <a:rPr lang="uk-UA" sz="1050" dirty="0" smtClean="0"/>
              <a:t>2020.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113983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188"/>
            <a:ext cx="12192000" cy="7525298"/>
          </a:xfrm>
        </p:spPr>
      </p:pic>
      <p:sp>
        <p:nvSpPr>
          <p:cNvPr id="5" name="Прямоугольник 4"/>
          <p:cNvSpPr/>
          <p:nvPr/>
        </p:nvSpPr>
        <p:spPr>
          <a:xfrm>
            <a:off x="3235027" y="2967335"/>
            <a:ext cx="5721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Успіхів у навчанні!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39271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27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792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690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400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858169"/>
            <a:ext cx="5715000" cy="4286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58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76" y="365125"/>
            <a:ext cx="3302000" cy="469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22453" y="1027906"/>
            <a:ext cx="6824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Йоганн Себастьян Бах представник епохи</a:t>
            </a:r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552" y="2118717"/>
            <a:ext cx="2604924" cy="1471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624" y="2948233"/>
            <a:ext cx="2603218" cy="1469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0840" y="4149680"/>
            <a:ext cx="2609314" cy="1469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4623515" y="2714625"/>
            <a:ext cx="1348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класицизму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312728" y="3510181"/>
            <a:ext cx="180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відродження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303098" y="4699645"/>
            <a:ext cx="88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бароко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597834" y="6211669"/>
            <a:ext cx="2515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        </a:t>
            </a:r>
            <a:r>
              <a:rPr lang="uk-UA" sz="1050" dirty="0" smtClean="0"/>
              <a:t>Новікова А.М</a:t>
            </a:r>
            <a:r>
              <a:rPr lang="uk-UA" dirty="0" smtClean="0"/>
              <a:t>.</a:t>
            </a:r>
          </a:p>
          <a:p>
            <a:r>
              <a:rPr lang="uk-UA" dirty="0"/>
              <a:t> </a:t>
            </a:r>
            <a:r>
              <a:rPr lang="uk-UA" dirty="0" smtClean="0"/>
              <a:t>                          </a:t>
            </a:r>
            <a:r>
              <a:rPr lang="uk-UA" sz="1050" dirty="0" smtClean="0"/>
              <a:t>2020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442003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97" y="2421228"/>
            <a:ext cx="3671245" cy="24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785" y="3206839"/>
            <a:ext cx="3183549" cy="2964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7" y="2421228"/>
            <a:ext cx="2743971" cy="3237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674254" y="6001271"/>
            <a:ext cx="96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Гендель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90186" y="6389654"/>
            <a:ext cx="75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Гайдн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224678" y="5816605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Вівальді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87887" y="428455"/>
            <a:ext cx="82505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Назвіть композиторів-сучасників Баха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50528" y="6370603"/>
            <a:ext cx="9861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50" dirty="0" smtClean="0"/>
              <a:t>Новікова А.М.</a:t>
            </a:r>
          </a:p>
          <a:p>
            <a:r>
              <a:rPr lang="uk-UA" sz="1050" dirty="0" smtClean="0"/>
              <a:t>2020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4046123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94"/>
            <a:ext cx="12191999" cy="6887793"/>
          </a:xfrm>
          <a:solidFill>
            <a:schemeClr val="accent5">
              <a:lumMod val="60000"/>
              <a:lumOff val="4000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4" y="468789"/>
            <a:ext cx="4684556" cy="3558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362605" y="982802"/>
            <a:ext cx="38411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Роки життя Баха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40625" y="4049483"/>
            <a:ext cx="2694970" cy="20385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215" y="2139093"/>
            <a:ext cx="2141802" cy="12750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133" y="4049483"/>
            <a:ext cx="2718112" cy="2038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1" name="TextBox 10"/>
          <p:cNvSpPr txBox="1"/>
          <p:nvPr/>
        </p:nvSpPr>
        <p:spPr>
          <a:xfrm>
            <a:off x="7758839" y="2494938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    1650-1710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62605" y="4884109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1685-1740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682017" y="4884109"/>
            <a:ext cx="141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1685-1750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290189" y="6378422"/>
            <a:ext cx="18085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50" dirty="0" smtClean="0"/>
              <a:t>                           Новікова А.М.</a:t>
            </a:r>
          </a:p>
          <a:p>
            <a:r>
              <a:rPr lang="uk-UA" sz="1050" dirty="0"/>
              <a:t> </a:t>
            </a:r>
            <a:r>
              <a:rPr lang="uk-UA" sz="1050" dirty="0" smtClean="0"/>
              <a:t>                           2020.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748001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9228"/>
            <a:ext cx="12192000" cy="71872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617" y="107548"/>
            <a:ext cx="3143851" cy="4472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378817" y="490359"/>
            <a:ext cx="53902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Що означає в перекладі з німецької  «</a:t>
            </a:r>
            <a:r>
              <a:rPr lang="uk-UA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бах</a:t>
            </a:r>
            <a:r>
              <a:rPr lang="uk-UA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» 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392" y="2588654"/>
            <a:ext cx="956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річка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524750" y="2588654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море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401578" y="2612377"/>
            <a:ext cx="1420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струмок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419008" y="6426558"/>
            <a:ext cx="9525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50" dirty="0" smtClean="0"/>
              <a:t>Новікова А.М</a:t>
            </a:r>
          </a:p>
          <a:p>
            <a:r>
              <a:rPr lang="uk-UA" sz="1050" dirty="0" smtClean="0"/>
              <a:t>2020.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375871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820"/>
            <a:ext cx="12191999" cy="749632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43" y="365125"/>
            <a:ext cx="3302000" cy="469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8009" y="1190050"/>
            <a:ext cx="78744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Місто, у якому народився композитор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4552" y="2588654"/>
            <a:ext cx="165942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err="1" smtClean="0"/>
              <a:t>Веймар</a:t>
            </a:r>
            <a:endParaRPr lang="uk-UA" sz="3200" dirty="0" smtClean="0"/>
          </a:p>
          <a:p>
            <a:endParaRPr lang="uk-UA" sz="3200" dirty="0"/>
          </a:p>
          <a:p>
            <a:r>
              <a:rPr lang="uk-UA" sz="3200" dirty="0" err="1" smtClean="0"/>
              <a:t>Кетен</a:t>
            </a:r>
            <a:endParaRPr lang="uk-UA" sz="3200" dirty="0" smtClean="0"/>
          </a:p>
          <a:p>
            <a:endParaRPr lang="uk-UA" sz="3200" dirty="0"/>
          </a:p>
          <a:p>
            <a:r>
              <a:rPr lang="uk-UA" sz="3200" dirty="0" smtClean="0"/>
              <a:t>Лейпциг</a:t>
            </a:r>
          </a:p>
          <a:p>
            <a:endParaRPr lang="uk-UA" sz="3200" dirty="0"/>
          </a:p>
          <a:p>
            <a:r>
              <a:rPr lang="uk-UA" sz="3200" dirty="0" err="1" smtClean="0"/>
              <a:t>Айзенах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586434" y="6478073"/>
            <a:ext cx="9861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50" dirty="0" smtClean="0"/>
              <a:t>Новікова А.М.</a:t>
            </a:r>
          </a:p>
          <a:p>
            <a:r>
              <a:rPr lang="uk-UA" sz="1050" dirty="0" smtClean="0"/>
              <a:t>2020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450144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706"/>
            <a:ext cx="12192000" cy="76927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2286000"/>
            <a:ext cx="5883183" cy="3773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56273" y="900327"/>
            <a:ext cx="83582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Склад музики, характерний творам Баха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3341" y="2286000"/>
            <a:ext cx="479156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Гармонічний</a:t>
            </a:r>
          </a:p>
          <a:p>
            <a:endParaRPr lang="uk-UA" sz="3600" dirty="0"/>
          </a:p>
          <a:p>
            <a:r>
              <a:rPr lang="uk-UA" sz="3600" dirty="0" err="1" smtClean="0"/>
              <a:t>Гомофоно</a:t>
            </a:r>
            <a:r>
              <a:rPr lang="uk-UA" sz="3600" dirty="0" smtClean="0"/>
              <a:t>-гармонічний</a:t>
            </a:r>
          </a:p>
          <a:p>
            <a:endParaRPr lang="uk-UA" sz="3600" dirty="0"/>
          </a:p>
          <a:p>
            <a:r>
              <a:rPr lang="uk-UA" sz="3600" dirty="0" smtClean="0"/>
              <a:t>поліфонічний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0630675" y="6488668"/>
            <a:ext cx="9861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50" dirty="0" smtClean="0"/>
              <a:t>Новікова А.М.</a:t>
            </a:r>
          </a:p>
          <a:p>
            <a:r>
              <a:rPr lang="uk-UA" sz="1050" dirty="0" smtClean="0"/>
              <a:t>2020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873264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219"/>
            <a:ext cx="12192000" cy="7055219"/>
          </a:xfrm>
        </p:spPr>
      </p:pic>
      <p:sp>
        <p:nvSpPr>
          <p:cNvPr id="5" name="Прямоугольник 4"/>
          <p:cNvSpPr/>
          <p:nvPr/>
        </p:nvSpPr>
        <p:spPr>
          <a:xfrm>
            <a:off x="647872" y="1399081"/>
            <a:ext cx="1050043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Розквіт клавірної творчості випадає на період роботи при</a:t>
            </a:r>
          </a:p>
          <a:p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</a:t>
            </a:r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ворі в місті 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872" y="3038002"/>
            <a:ext cx="10896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err="1" smtClean="0"/>
              <a:t>Айзенах</a:t>
            </a:r>
            <a:r>
              <a:rPr lang="uk-UA" sz="3200" dirty="0" smtClean="0"/>
              <a:t>             </a:t>
            </a:r>
            <a:r>
              <a:rPr lang="uk-UA" sz="3200" dirty="0" err="1" smtClean="0"/>
              <a:t>Люнебург</a:t>
            </a:r>
            <a:r>
              <a:rPr lang="uk-UA" sz="3200" dirty="0" smtClean="0"/>
              <a:t>           </a:t>
            </a:r>
            <a:r>
              <a:rPr lang="uk-UA" sz="3200" dirty="0" err="1" smtClean="0"/>
              <a:t>Веймар</a:t>
            </a:r>
            <a:r>
              <a:rPr lang="uk-UA" sz="3200" dirty="0" smtClean="0"/>
              <a:t>             </a:t>
            </a:r>
            <a:r>
              <a:rPr lang="uk-UA" sz="3200" dirty="0" err="1" smtClean="0"/>
              <a:t>Кетен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663707" y="6297769"/>
            <a:ext cx="9861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50" dirty="0" smtClean="0"/>
              <a:t>Новікова А.М.</a:t>
            </a:r>
          </a:p>
          <a:p>
            <a:r>
              <a:rPr lang="uk-UA" sz="1050" dirty="0" smtClean="0"/>
              <a:t>2020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922612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706"/>
            <a:ext cx="12192000" cy="74287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453" y="365125"/>
            <a:ext cx="2457450" cy="186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71541" y="975409"/>
            <a:ext cx="75970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Які з цих творів написані для клавіру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6372" y="2309929"/>
            <a:ext cx="855792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Італійський концерт</a:t>
            </a:r>
          </a:p>
          <a:p>
            <a:endParaRPr lang="uk-UA" sz="3200" dirty="0"/>
          </a:p>
          <a:p>
            <a:r>
              <a:rPr lang="uk-UA" sz="3200" dirty="0" smtClean="0"/>
              <a:t>6 </a:t>
            </a:r>
            <a:r>
              <a:rPr lang="uk-UA" sz="3200" dirty="0" err="1" smtClean="0"/>
              <a:t>Бранденбургських</a:t>
            </a:r>
            <a:r>
              <a:rPr lang="uk-UA" sz="3200" dirty="0" smtClean="0"/>
              <a:t> концертів</a:t>
            </a:r>
          </a:p>
          <a:p>
            <a:endParaRPr lang="uk-UA" sz="3200" dirty="0"/>
          </a:p>
          <a:p>
            <a:r>
              <a:rPr lang="uk-UA" sz="3200" dirty="0" smtClean="0"/>
              <a:t>6 Французьких та  6 англійських сюїт</a:t>
            </a:r>
          </a:p>
          <a:p>
            <a:endParaRPr lang="uk-UA" sz="3200" dirty="0"/>
          </a:p>
          <a:p>
            <a:r>
              <a:rPr lang="uk-UA" sz="3200" dirty="0" smtClean="0"/>
              <a:t>15 двох-голосних та  15 трьох-голосних </a:t>
            </a:r>
            <a:r>
              <a:rPr lang="uk-UA" sz="3200" dirty="0" err="1" smtClean="0"/>
              <a:t>інвенцій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972800" y="6400800"/>
            <a:ext cx="12192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50" dirty="0" smtClean="0"/>
              <a:t>      Новікова А.М</a:t>
            </a:r>
            <a:r>
              <a:rPr lang="uk-UA" dirty="0" smtClean="0"/>
              <a:t>.</a:t>
            </a:r>
          </a:p>
          <a:p>
            <a:r>
              <a:rPr lang="uk-UA" sz="1050" dirty="0" smtClean="0"/>
              <a:t>       2020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213379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313</Words>
  <Application>Microsoft Office PowerPoint</Application>
  <PresentationFormat>Широкоэкранный</PresentationFormat>
  <Paragraphs>110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31</cp:revision>
  <dcterms:created xsi:type="dcterms:W3CDTF">2020-03-21T16:01:12Z</dcterms:created>
  <dcterms:modified xsi:type="dcterms:W3CDTF">2020-03-23T10:40:27Z</dcterms:modified>
</cp:coreProperties>
</file>