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1" r:id="rId6"/>
    <p:sldId id="259" r:id="rId7"/>
    <p:sldId id="260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1FD2-C1FF-4021-8D2C-6F8F1779951B}" type="datetimeFigureOut">
              <a:rPr lang="ru-RU" smtClean="0"/>
              <a:t>пт 10.04.20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8A8C-1C33-43B7-8231-B4AE07562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634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1FD2-C1FF-4021-8D2C-6F8F1779951B}" type="datetimeFigureOut">
              <a:rPr lang="ru-RU" smtClean="0"/>
              <a:t>пт 10.04.20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8A8C-1C33-43B7-8231-B4AE07562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33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1FD2-C1FF-4021-8D2C-6F8F1779951B}" type="datetimeFigureOut">
              <a:rPr lang="ru-RU" smtClean="0"/>
              <a:t>пт 10.04.20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8A8C-1C33-43B7-8231-B4AE07562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9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1FD2-C1FF-4021-8D2C-6F8F1779951B}" type="datetimeFigureOut">
              <a:rPr lang="ru-RU" smtClean="0"/>
              <a:t>пт 10.04.20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8A8C-1C33-43B7-8231-B4AE07562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98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1FD2-C1FF-4021-8D2C-6F8F1779951B}" type="datetimeFigureOut">
              <a:rPr lang="ru-RU" smtClean="0"/>
              <a:t>пт 10.04.20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8A8C-1C33-43B7-8231-B4AE07562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40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1FD2-C1FF-4021-8D2C-6F8F1779951B}" type="datetimeFigureOut">
              <a:rPr lang="ru-RU" smtClean="0"/>
              <a:t>пт 10.04.20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8A8C-1C33-43B7-8231-B4AE07562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68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1FD2-C1FF-4021-8D2C-6F8F1779951B}" type="datetimeFigureOut">
              <a:rPr lang="ru-RU" smtClean="0"/>
              <a:t>пт 10.04.20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8A8C-1C33-43B7-8231-B4AE07562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00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1FD2-C1FF-4021-8D2C-6F8F1779951B}" type="datetimeFigureOut">
              <a:rPr lang="ru-RU" smtClean="0"/>
              <a:t>пт 10.04.20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8A8C-1C33-43B7-8231-B4AE07562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0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1FD2-C1FF-4021-8D2C-6F8F1779951B}" type="datetimeFigureOut">
              <a:rPr lang="ru-RU" smtClean="0"/>
              <a:t>пт 10.04.20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8A8C-1C33-43B7-8231-B4AE07562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207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1FD2-C1FF-4021-8D2C-6F8F1779951B}" type="datetimeFigureOut">
              <a:rPr lang="ru-RU" smtClean="0"/>
              <a:t>пт 10.04.20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8A8C-1C33-43B7-8231-B4AE07562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31FD2-C1FF-4021-8D2C-6F8F1779951B}" type="datetimeFigureOut">
              <a:rPr lang="ru-RU" smtClean="0"/>
              <a:t>пт 10.04.20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8A8C-1C33-43B7-8231-B4AE07562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724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31FD2-C1FF-4021-8D2C-6F8F1779951B}" type="datetimeFigureOut">
              <a:rPr lang="ru-RU" smtClean="0"/>
              <a:t>пт 10.04.20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58A8C-1C33-43B7-8231-B4AE07562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71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761"/>
            <a:ext cx="12192000" cy="72120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4000" y="2171006"/>
            <a:ext cx="3926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ЕП</a:t>
            </a:r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ІЧНІ ПІСНІ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752" y="690272"/>
            <a:ext cx="2997200" cy="429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430752" y="5257800"/>
            <a:ext cx="31299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ПІДГОТУВАЛА</a:t>
            </a:r>
          </a:p>
          <a:p>
            <a:pPr algn="ctr"/>
            <a:r>
              <a:rPr lang="uk-UA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Новікова А.М.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404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838200" y="515155"/>
            <a:ext cx="486714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 історичних піснях 18-19 ст. розкриваються </a:t>
            </a:r>
          </a:p>
          <a:p>
            <a:r>
              <a:rPr lang="uk-UA" dirty="0"/>
              <a:t>а</a:t>
            </a:r>
            <a:r>
              <a:rPr lang="uk-UA" dirty="0" smtClean="0"/>
              <a:t>нтифеодальний рух (опришківський та </a:t>
            </a:r>
          </a:p>
          <a:p>
            <a:r>
              <a:rPr lang="uk-UA" dirty="0" smtClean="0"/>
              <a:t>гайдамацький та антикріпосницька боротьба народу.</a:t>
            </a:r>
          </a:p>
          <a:p>
            <a:r>
              <a:rPr lang="uk-UA" dirty="0" smtClean="0"/>
              <a:t>Так, у пісні «Максим, козак Залізняк» оспіване повстання селян під назвою Коліївщина, 1768 р.</a:t>
            </a:r>
          </a:p>
          <a:p>
            <a:r>
              <a:rPr lang="uk-UA" dirty="0" smtClean="0"/>
              <a:t>«Зібралися всі бурлаки»-про обурення бідноти проти цариці Катерини та графа Потоцького, 18 ст.</a:t>
            </a:r>
          </a:p>
          <a:p>
            <a:r>
              <a:rPr lang="uk-UA" dirty="0" smtClean="0"/>
              <a:t>Багато історичних пісень того часу розповідають про народних месників Олексу Довбиша та Устима Кармелюка.</a:t>
            </a:r>
          </a:p>
          <a:p>
            <a:r>
              <a:rPr lang="uk-UA" dirty="0" smtClean="0"/>
              <a:t>Історичні пісні протягом віків були літописом вагомих історичних подій.</a:t>
            </a:r>
          </a:p>
          <a:p>
            <a:r>
              <a:rPr lang="uk-UA" dirty="0" smtClean="0"/>
              <a:t>Через пісню народ висловлював своє ставлення до героїв, зрадників, до всього, що відбувалось навколо.</a:t>
            </a:r>
            <a:endParaRPr lang="ru-RU" dirty="0"/>
          </a:p>
        </p:txBody>
      </p:sp>
      <p:pic>
        <p:nvPicPr>
          <p:cNvPr id="5" name="m-lisenko-opera-taras-bul-ba-scena-hor-zasv-t-vstali-ko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9516" y="5316469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0800000">
            <a:off x="10496281" y="6064262"/>
            <a:ext cx="8575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 smtClean="0"/>
              <a:t>Новікова А.М.</a:t>
            </a:r>
            <a:endParaRPr lang="ru-RU" sz="105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947" y="787578"/>
            <a:ext cx="3040334" cy="425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415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2017"/>
          </a:xfrm>
        </p:spPr>
      </p:pic>
      <p:sp>
        <p:nvSpPr>
          <p:cNvPr id="3" name="TextBox 2"/>
          <p:cNvSpPr txBox="1"/>
          <p:nvPr/>
        </p:nvSpPr>
        <p:spPr>
          <a:xfrm>
            <a:off x="838201" y="759854"/>
            <a:ext cx="46406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Запитання для закріплення :</a:t>
            </a:r>
          </a:p>
          <a:p>
            <a:endParaRPr lang="uk-UA" dirty="0" smtClean="0"/>
          </a:p>
          <a:p>
            <a:pPr marL="342900" indent="-342900">
              <a:buAutoNum type="arabicPeriod"/>
            </a:pPr>
            <a:r>
              <a:rPr lang="uk-UA" dirty="0" smtClean="0"/>
              <a:t>До якого жанру українського фольклору належать історичні, новелістичні пісні та думи?</a:t>
            </a:r>
          </a:p>
          <a:p>
            <a:pPr marL="342900" indent="-342900">
              <a:buAutoNum type="arabicPeriod"/>
            </a:pPr>
            <a:r>
              <a:rPr lang="uk-UA" dirty="0" smtClean="0"/>
              <a:t>Коли </a:t>
            </a:r>
            <a:r>
              <a:rPr lang="uk-UA" dirty="0" err="1" smtClean="0"/>
              <a:t>виникло</a:t>
            </a:r>
            <a:r>
              <a:rPr lang="uk-UA" dirty="0" smtClean="0"/>
              <a:t> кобзарське мистецтво?</a:t>
            </a:r>
          </a:p>
          <a:p>
            <a:pPr marL="342900" indent="-342900">
              <a:buAutoNum type="arabicPeriod"/>
            </a:pPr>
            <a:r>
              <a:rPr lang="uk-UA" dirty="0" smtClean="0"/>
              <a:t>Що таке дума?</a:t>
            </a:r>
          </a:p>
          <a:p>
            <a:pPr marL="342900" indent="-342900">
              <a:buAutoNum type="arabicPeriod"/>
            </a:pPr>
            <a:r>
              <a:rPr lang="uk-UA" dirty="0" smtClean="0"/>
              <a:t>Як кобзарі називали думи?</a:t>
            </a:r>
          </a:p>
          <a:p>
            <a:pPr marL="342900" indent="-342900">
              <a:buAutoNum type="arabicPeriod"/>
            </a:pPr>
            <a:r>
              <a:rPr lang="uk-UA" dirty="0" smtClean="0"/>
              <a:t>Які особливості виконання дум?</a:t>
            </a:r>
          </a:p>
          <a:p>
            <a:pPr marL="342900" indent="-342900">
              <a:buAutoNum type="arabicPeriod"/>
            </a:pPr>
            <a:r>
              <a:rPr lang="uk-UA" dirty="0" smtClean="0"/>
              <a:t>Яку будову має дума?</a:t>
            </a:r>
          </a:p>
          <a:p>
            <a:pPr marL="342900" indent="-342900">
              <a:buAutoNum type="arabicPeriod"/>
            </a:pPr>
            <a:r>
              <a:rPr lang="uk-UA" dirty="0" smtClean="0"/>
              <a:t>Назвіть вчених-фольклористів, які записували та вивчали думи.</a:t>
            </a:r>
          </a:p>
          <a:p>
            <a:pPr marL="342900" indent="-342900">
              <a:buAutoNum type="arabicPeriod"/>
            </a:pPr>
            <a:r>
              <a:rPr lang="uk-UA" dirty="0" smtClean="0"/>
              <a:t>Що спільного між думами та історичними піснями?</a:t>
            </a:r>
          </a:p>
          <a:p>
            <a:pPr marL="342900" indent="-342900">
              <a:buAutoNum type="arabicPeriod"/>
            </a:pPr>
            <a:r>
              <a:rPr lang="uk-UA" dirty="0" smtClean="0"/>
              <a:t>Назвіть періоди суспільного життя України, які знайшли своє відображення в історичних піснях.</a:t>
            </a:r>
          </a:p>
          <a:p>
            <a:pPr marL="342900" indent="-342900">
              <a:buAutoNum type="arabicPeriod"/>
            </a:pPr>
            <a:r>
              <a:rPr lang="uk-UA" dirty="0" smtClean="0"/>
              <a:t>Розкажіть про зміст пісні «Ой, п</a:t>
            </a:r>
            <a:r>
              <a:rPr lang="en-US" dirty="0" smtClean="0"/>
              <a:t>’</a:t>
            </a:r>
            <a:r>
              <a:rPr lang="uk-UA" dirty="0" smtClean="0"/>
              <a:t>є Байда».</a:t>
            </a:r>
          </a:p>
          <a:p>
            <a:pPr marL="342900" indent="-342900">
              <a:buAutoNum type="arabicPeriod"/>
            </a:pPr>
            <a:r>
              <a:rPr lang="uk-UA" dirty="0" smtClean="0"/>
              <a:t>Розкажіть про  історичну пісню «За світ встали козаченьки»: назвіть характер мелодії, лад, метр, особливості в ритмі.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85656" y="2975845"/>
            <a:ext cx="2689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Бажаю успіхів у навчанні!</a:t>
            </a:r>
          </a:p>
          <a:p>
            <a:r>
              <a:rPr lang="uk-UA" dirty="0" smtClean="0"/>
              <a:t>     Дякую за перегляд.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10800000">
            <a:off x="9994006" y="6471387"/>
            <a:ext cx="15841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 smtClean="0"/>
              <a:t>Новікова </a:t>
            </a:r>
            <a:r>
              <a:rPr lang="uk-UA" sz="1050" dirty="0"/>
              <a:t>А</a:t>
            </a:r>
            <a:r>
              <a:rPr lang="uk-UA" sz="1050" dirty="0" smtClean="0"/>
              <a:t>.М.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286102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1" y="850006"/>
            <a:ext cx="49166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Епос- у перекладі «розповідь».</a:t>
            </a:r>
          </a:p>
          <a:p>
            <a:r>
              <a:rPr lang="uk-UA" b="1" dirty="0" smtClean="0"/>
              <a:t>До епічних жанрів українського фольклору</a:t>
            </a:r>
          </a:p>
          <a:p>
            <a:r>
              <a:rPr lang="uk-UA" b="1" dirty="0"/>
              <a:t>н</a:t>
            </a:r>
            <a:r>
              <a:rPr lang="uk-UA" b="1" dirty="0" smtClean="0"/>
              <a:t>алежать: думи, історичні пісні, новелістичні </a:t>
            </a:r>
          </a:p>
          <a:p>
            <a:r>
              <a:rPr lang="uk-UA" b="1" dirty="0" smtClean="0"/>
              <a:t>(співанки-хроніки).</a:t>
            </a:r>
          </a:p>
          <a:p>
            <a:r>
              <a:rPr lang="uk-UA" dirty="0" smtClean="0"/>
              <a:t>Для епічних творів характерна </a:t>
            </a:r>
            <a:r>
              <a:rPr lang="uk-UA" dirty="0" err="1" smtClean="0"/>
              <a:t>оповідальність</a:t>
            </a:r>
            <a:r>
              <a:rPr lang="uk-UA" dirty="0" smtClean="0"/>
              <a:t> тону, увага до обставин та подій.</a:t>
            </a:r>
          </a:p>
          <a:p>
            <a:r>
              <a:rPr lang="uk-UA" dirty="0" smtClean="0"/>
              <a:t>Від обрядових пісень епічні твори відрізняються способом виконання: обрядові завжди виконує хор, в епічній музиці ми зустрічаємо сольний спів.</a:t>
            </a:r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У 16 ст. </a:t>
            </a:r>
            <a:r>
              <a:rPr lang="uk-UA" dirty="0" err="1" smtClean="0"/>
              <a:t>виникло</a:t>
            </a:r>
            <a:r>
              <a:rPr lang="uk-UA" dirty="0" smtClean="0"/>
              <a:t> кобзарське мистецтво, з</a:t>
            </a:r>
            <a:r>
              <a:rPr lang="en-US" dirty="0" smtClean="0"/>
              <a:t>’</a:t>
            </a:r>
            <a:r>
              <a:rPr lang="uk-UA" dirty="0" smtClean="0"/>
              <a:t>явилися народні співці-музиканти, яких називали кобзарями або лірниками.</a:t>
            </a:r>
          </a:p>
          <a:p>
            <a:r>
              <a:rPr lang="uk-UA" dirty="0" smtClean="0"/>
              <a:t>Кобзарське мистецтво було поширене переважно в </a:t>
            </a:r>
            <a:r>
              <a:rPr lang="uk-UA" dirty="0" err="1" smtClean="0"/>
              <a:t>Подніпров</a:t>
            </a:r>
            <a:r>
              <a:rPr lang="en-US" dirty="0" smtClean="0"/>
              <a:t>’</a:t>
            </a:r>
            <a:r>
              <a:rPr lang="uk-UA" dirty="0" smtClean="0"/>
              <a:t>ї і Степовій Україні.</a:t>
            </a:r>
          </a:p>
          <a:p>
            <a:r>
              <a:rPr lang="uk-UA" dirty="0" smtClean="0"/>
              <a:t>Лірники мандрували по всій Україні.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77" y="1027906"/>
            <a:ext cx="4207708" cy="4449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 rot="10800000">
            <a:off x="10549250" y="6284888"/>
            <a:ext cx="105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 smtClean="0"/>
              <a:t>Новікова </a:t>
            </a:r>
            <a:r>
              <a:rPr lang="uk-UA" sz="1050" dirty="0"/>
              <a:t>А</a:t>
            </a:r>
            <a:r>
              <a:rPr lang="uk-UA" sz="1050" dirty="0" smtClean="0"/>
              <a:t>.М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6511" y="3566975"/>
            <a:ext cx="33304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ДУМИ</a:t>
            </a:r>
            <a:endParaRPr lang="ru-RU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1976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84856" y="7727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65915" y="772732"/>
            <a:ext cx="45333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Незрячі</a:t>
            </a:r>
            <a:r>
              <a:rPr lang="ru-RU" dirty="0" smtClean="0"/>
              <a:t> </a:t>
            </a:r>
            <a:r>
              <a:rPr lang="ru-RU" dirty="0" err="1"/>
              <a:t>співці</a:t>
            </a:r>
            <a:r>
              <a:rPr lang="ru-RU" dirty="0"/>
              <a:t> </a:t>
            </a:r>
            <a:r>
              <a:rPr lang="ru-RU" dirty="0" err="1"/>
              <a:t>утворювали</a:t>
            </a:r>
            <a:r>
              <a:rPr lang="ru-RU" dirty="0"/>
              <a:t> братства </a:t>
            </a:r>
            <a:r>
              <a:rPr lang="ru-RU" dirty="0" err="1"/>
              <a:t>або</a:t>
            </a:r>
            <a:r>
              <a:rPr lang="ru-RU" dirty="0"/>
              <a:t> гурти на </a:t>
            </a:r>
            <a:r>
              <a:rPr lang="ru-RU" dirty="0" err="1"/>
              <a:t>взірець</a:t>
            </a:r>
            <a:r>
              <a:rPr lang="ru-RU" dirty="0"/>
              <a:t> </a:t>
            </a:r>
            <a:r>
              <a:rPr lang="ru-RU" dirty="0" err="1"/>
              <a:t>ремісничих</a:t>
            </a:r>
            <a:r>
              <a:rPr lang="ru-RU" dirty="0"/>
              <a:t> </a:t>
            </a:r>
            <a:r>
              <a:rPr lang="ru-RU" dirty="0" err="1"/>
              <a:t>цехів</a:t>
            </a:r>
            <a:r>
              <a:rPr lang="ru-RU" dirty="0"/>
              <a:t>. У братствах </a:t>
            </a:r>
            <a:r>
              <a:rPr lang="ru-RU" dirty="0" err="1"/>
              <a:t>існували</a:t>
            </a:r>
            <a:r>
              <a:rPr lang="ru-RU" dirty="0"/>
              <a:t> </a:t>
            </a:r>
            <a:r>
              <a:rPr lang="ru-RU" dirty="0" err="1"/>
              <a:t>майстри</a:t>
            </a:r>
            <a:r>
              <a:rPr lang="ru-RU" dirty="0"/>
              <a:t> й </a:t>
            </a:r>
            <a:r>
              <a:rPr lang="ru-RU" dirty="0" err="1"/>
              <a:t>учні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впродовж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опановували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кобзарську</a:t>
            </a:r>
            <a:r>
              <a:rPr lang="ru-RU" dirty="0"/>
              <a:t> </a:t>
            </a:r>
            <a:r>
              <a:rPr lang="ru-RU" dirty="0" err="1"/>
              <a:t>майстерність</a:t>
            </a:r>
            <a:r>
              <a:rPr lang="ru-RU" dirty="0"/>
              <a:t>, а й </a:t>
            </a:r>
            <a:r>
              <a:rPr lang="ru-RU" dirty="0" err="1"/>
              <a:t>таємну</a:t>
            </a:r>
            <a:r>
              <a:rPr lang="ru-RU" dirty="0"/>
              <a:t> так </a:t>
            </a:r>
            <a:r>
              <a:rPr lang="ru-RU" dirty="0" err="1"/>
              <a:t>звану</a:t>
            </a:r>
            <a:r>
              <a:rPr lang="ru-RU" dirty="0"/>
              <a:t> «</a:t>
            </a:r>
            <a:r>
              <a:rPr lang="ru-RU" dirty="0" err="1"/>
              <a:t>лебійську</a:t>
            </a:r>
            <a:r>
              <a:rPr lang="ru-RU" dirty="0"/>
              <a:t>» </a:t>
            </a:r>
            <a:r>
              <a:rPr lang="ru-RU" dirty="0" err="1"/>
              <a:t>мову</a:t>
            </a:r>
            <a:r>
              <a:rPr lang="ru-RU" dirty="0"/>
              <a:t> й </a:t>
            </a:r>
            <a:r>
              <a:rPr lang="ru-RU" dirty="0" err="1"/>
              <a:t>мали</a:t>
            </a:r>
            <a:r>
              <a:rPr lang="ru-RU" dirty="0"/>
              <a:t> </a:t>
            </a:r>
            <a:r>
              <a:rPr lang="ru-RU" dirty="0" err="1"/>
              <a:t>дотримуватися</a:t>
            </a:r>
            <a:r>
              <a:rPr lang="ru-RU" dirty="0"/>
              <a:t> </a:t>
            </a:r>
            <a:r>
              <a:rPr lang="ru-RU" dirty="0" err="1"/>
              <a:t>встановлених</a:t>
            </a:r>
            <a:r>
              <a:rPr lang="ru-RU" dirty="0"/>
              <a:t> </a:t>
            </a:r>
            <a:r>
              <a:rPr lang="ru-RU" dirty="0" err="1"/>
              <a:t>корпоративних</a:t>
            </a:r>
            <a:r>
              <a:rPr lang="ru-RU" dirty="0"/>
              <a:t> правил,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каралося</a:t>
            </a:r>
            <a:r>
              <a:rPr lang="ru-RU" dirty="0"/>
              <a:t>. </a:t>
            </a:r>
            <a:r>
              <a:rPr lang="ru-RU" dirty="0" err="1"/>
              <a:t>Незрячі</a:t>
            </a:r>
            <a:r>
              <a:rPr lang="ru-RU" dirty="0"/>
              <a:t> </a:t>
            </a:r>
            <a:r>
              <a:rPr lang="ru-RU" dirty="0" err="1"/>
              <a:t>кобзарі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не </a:t>
            </a:r>
            <a:r>
              <a:rPr lang="ru-RU" dirty="0" err="1"/>
              <a:t>жебраками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випрошують</a:t>
            </a:r>
            <a:r>
              <a:rPr lang="ru-RU" dirty="0"/>
              <a:t> </a:t>
            </a:r>
            <a:r>
              <a:rPr lang="ru-RU" dirty="0" err="1"/>
              <a:t>милостиню</a:t>
            </a:r>
            <a:r>
              <a:rPr lang="ru-RU" dirty="0"/>
              <a:t>, а </a:t>
            </a:r>
            <a:r>
              <a:rPr lang="ru-RU" dirty="0" err="1"/>
              <a:t>професіональними</a:t>
            </a:r>
            <a:r>
              <a:rPr lang="ru-RU" dirty="0"/>
              <a:t> </a:t>
            </a:r>
            <a:r>
              <a:rPr lang="ru-RU" dirty="0" err="1"/>
              <a:t>виконавцями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грою</a:t>
            </a:r>
            <a:r>
              <a:rPr lang="ru-RU" dirty="0"/>
              <a:t> на </a:t>
            </a:r>
            <a:r>
              <a:rPr lang="ru-RU" dirty="0" err="1"/>
              <a:t>бандурі</a:t>
            </a:r>
            <a:r>
              <a:rPr lang="ru-RU" dirty="0"/>
              <a:t> та </a:t>
            </a:r>
            <a:r>
              <a:rPr lang="ru-RU" dirty="0" err="1"/>
              <a:t>співом</a:t>
            </a:r>
            <a:r>
              <a:rPr lang="ru-RU" dirty="0"/>
              <a:t> </a:t>
            </a:r>
            <a:r>
              <a:rPr lang="ru-RU" dirty="0" err="1"/>
              <a:t>заробляли</a:t>
            </a:r>
            <a:r>
              <a:rPr lang="ru-RU" dirty="0"/>
              <a:t> </a:t>
            </a:r>
            <a:r>
              <a:rPr lang="ru-RU" dirty="0" err="1"/>
              <a:t>собі</a:t>
            </a:r>
            <a:r>
              <a:rPr lang="ru-RU" dirty="0"/>
              <a:t> на </a:t>
            </a:r>
            <a:r>
              <a:rPr lang="ru-RU" dirty="0" err="1"/>
              <a:t>життя</a:t>
            </a:r>
            <a:r>
              <a:rPr lang="ru-RU" dirty="0"/>
              <a:t>. </a:t>
            </a:r>
            <a:r>
              <a:rPr lang="ru-RU" dirty="0" err="1"/>
              <a:t>Історично</a:t>
            </a:r>
            <a:r>
              <a:rPr lang="ru-RU" dirty="0"/>
              <a:t> </a:t>
            </a:r>
            <a:r>
              <a:rPr lang="ru-RU" dirty="0" err="1"/>
              <a:t>склалися</a:t>
            </a:r>
            <a:r>
              <a:rPr lang="ru-RU" dirty="0"/>
              <a:t> три </a:t>
            </a:r>
            <a:r>
              <a:rPr lang="ru-RU" dirty="0" err="1"/>
              <a:t>типи</a:t>
            </a:r>
            <a:r>
              <a:rPr lang="ru-RU" dirty="0"/>
              <a:t> </a:t>
            </a:r>
            <a:r>
              <a:rPr lang="ru-RU" dirty="0" err="1"/>
              <a:t>кобзарів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Співці</a:t>
            </a:r>
            <a:r>
              <a:rPr lang="ru-RU" dirty="0" smtClean="0"/>
              <a:t> </a:t>
            </a:r>
            <a:r>
              <a:rPr lang="ru-RU" dirty="0" err="1"/>
              <a:t>першого</a:t>
            </a:r>
            <a:r>
              <a:rPr lang="ru-RU" dirty="0"/>
              <a:t> типу </a:t>
            </a:r>
            <a:r>
              <a:rPr lang="ru-RU" dirty="0" err="1"/>
              <a:t>виконують</a:t>
            </a:r>
            <a:r>
              <a:rPr lang="ru-RU" dirty="0"/>
              <a:t> </a:t>
            </a:r>
            <a:r>
              <a:rPr lang="ru-RU" dirty="0" err="1"/>
              <a:t>думи</a:t>
            </a:r>
            <a:r>
              <a:rPr lang="ru-RU" dirty="0"/>
              <a:t> та </a:t>
            </a:r>
            <a:r>
              <a:rPr lang="ru-RU" dirty="0" err="1"/>
              <a:t>пісні</a:t>
            </a:r>
            <a:r>
              <a:rPr lang="ru-RU" dirty="0"/>
              <a:t>, не </a:t>
            </a:r>
            <a:r>
              <a:rPr lang="ru-RU" dirty="0" err="1"/>
              <a:t>вносячи</a:t>
            </a:r>
            <a:r>
              <a:rPr lang="ru-RU" dirty="0"/>
              <a:t> у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творчого</a:t>
            </a:r>
            <a:r>
              <a:rPr lang="ru-RU" dirty="0"/>
              <a:t> </a:t>
            </a:r>
            <a:r>
              <a:rPr lang="ru-RU" dirty="0" err="1"/>
              <a:t>елементу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співають</a:t>
            </a:r>
            <a:r>
              <a:rPr lang="ru-RU" dirty="0"/>
              <a:t> і </a:t>
            </a:r>
            <a:r>
              <a:rPr lang="ru-RU" dirty="0" err="1"/>
              <a:t>грають</a:t>
            </a:r>
            <a:r>
              <a:rPr lang="ru-RU" dirty="0"/>
              <a:t> на кобзах так, як вони </a:t>
            </a:r>
            <a:r>
              <a:rPr lang="ru-RU" dirty="0" err="1"/>
              <a:t>навчилися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в</a:t>
            </a:r>
            <a:r>
              <a:rPr lang="ru-RU" dirty="0" err="1" smtClean="0"/>
              <a:t>чителів</a:t>
            </a:r>
            <a:r>
              <a:rPr lang="ru-RU" dirty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74287" y="772732"/>
            <a:ext cx="44432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Другий</a:t>
            </a:r>
            <a:r>
              <a:rPr lang="ru-RU" dirty="0" smtClean="0"/>
              <a:t>, </a:t>
            </a:r>
            <a:r>
              <a:rPr lang="ru-RU" dirty="0" err="1" smtClean="0"/>
              <a:t>найпоширеніший</a:t>
            </a:r>
            <a:r>
              <a:rPr lang="ru-RU" dirty="0" smtClean="0"/>
              <a:t> тип </a:t>
            </a:r>
            <a:r>
              <a:rPr lang="ru-RU" dirty="0" err="1" smtClean="0"/>
              <a:t>кобзарі-імпровізатори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щоразу</a:t>
            </a:r>
            <a:r>
              <a:rPr lang="ru-RU" dirty="0" smtClean="0"/>
              <a:t> </a:t>
            </a:r>
            <a:r>
              <a:rPr lang="ru-RU" dirty="0" err="1" smtClean="0"/>
              <a:t>вносять</a:t>
            </a:r>
            <a:r>
              <a:rPr lang="ru-RU" dirty="0" smtClean="0"/>
              <a:t> у </a:t>
            </a:r>
            <a:r>
              <a:rPr lang="ru-RU" dirty="0" err="1" smtClean="0"/>
              <a:t>виконуваний</a:t>
            </a:r>
            <a:r>
              <a:rPr lang="ru-RU" dirty="0" smtClean="0"/>
              <a:t> </a:t>
            </a:r>
            <a:r>
              <a:rPr lang="ru-RU" dirty="0" err="1" smtClean="0"/>
              <a:t>твір</a:t>
            </a:r>
            <a:r>
              <a:rPr lang="ru-RU" dirty="0" smtClean="0"/>
              <a:t> </a:t>
            </a:r>
            <a:r>
              <a:rPr lang="ru-RU" dirty="0" err="1" smtClean="0"/>
              <a:t>якісь</a:t>
            </a:r>
            <a:r>
              <a:rPr lang="ru-RU" dirty="0" smtClean="0"/>
              <a:t> </a:t>
            </a:r>
            <a:r>
              <a:rPr lang="ru-RU" dirty="0" err="1" smtClean="0"/>
              <a:t>зміни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залежать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їхнього</a:t>
            </a:r>
            <a:r>
              <a:rPr lang="ru-RU" dirty="0" smtClean="0"/>
              <a:t> таланту,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умов і часу </a:t>
            </a:r>
            <a:r>
              <a:rPr lang="ru-RU" dirty="0" err="1" smtClean="0"/>
              <a:t>виконання</a:t>
            </a:r>
            <a:r>
              <a:rPr lang="ru-RU" dirty="0" smtClean="0"/>
              <a:t> </a:t>
            </a:r>
            <a:r>
              <a:rPr lang="ru-RU" dirty="0" err="1" smtClean="0"/>
              <a:t>твору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До </a:t>
            </a:r>
            <a:r>
              <a:rPr lang="ru-RU" dirty="0" err="1" smtClean="0"/>
              <a:t>третього</a:t>
            </a:r>
            <a:r>
              <a:rPr lang="ru-RU" dirty="0" smtClean="0"/>
              <a:t> типу належать </a:t>
            </a:r>
            <a:r>
              <a:rPr lang="ru-RU" dirty="0" err="1" smtClean="0"/>
              <a:t>кобзарі</a:t>
            </a:r>
            <a:r>
              <a:rPr lang="ru-RU" dirty="0" smtClean="0"/>
              <a:t>- </a:t>
            </a:r>
            <a:r>
              <a:rPr lang="ru-RU" dirty="0" err="1" smtClean="0"/>
              <a:t>творці</a:t>
            </a:r>
            <a:r>
              <a:rPr lang="ru-RU" dirty="0" smtClean="0"/>
              <a:t> </a:t>
            </a:r>
            <a:r>
              <a:rPr lang="ru-RU" dirty="0" err="1" smtClean="0"/>
              <a:t>власних</a:t>
            </a:r>
            <a:r>
              <a:rPr lang="ru-RU" dirty="0" smtClean="0"/>
              <a:t> </a:t>
            </a:r>
            <a:r>
              <a:rPr lang="ru-RU" dirty="0" err="1" smtClean="0"/>
              <a:t>пісенних</a:t>
            </a:r>
            <a:r>
              <a:rPr lang="ru-RU" dirty="0" smtClean="0"/>
              <a:t> </a:t>
            </a:r>
            <a:r>
              <a:rPr lang="ru-RU" dirty="0" err="1" smtClean="0"/>
              <a:t>творів</a:t>
            </a:r>
            <a:r>
              <a:rPr lang="ru-RU" dirty="0" smtClean="0"/>
              <a:t>.</a:t>
            </a:r>
          </a:p>
          <a:p>
            <a:r>
              <a:rPr lang="ru-RU" dirty="0"/>
              <a:t>Кобзарство – </a:t>
            </a:r>
            <a:r>
              <a:rPr lang="ru-RU" dirty="0" err="1"/>
              <a:t>унікальне</a:t>
            </a:r>
            <a:r>
              <a:rPr lang="ru-RU" dirty="0"/>
              <a:t> </a:t>
            </a:r>
            <a:r>
              <a:rPr lang="ru-RU" dirty="0" err="1"/>
              <a:t>явище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, а і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err="1" smtClean="0"/>
              <a:t>Кобзар</a:t>
            </a:r>
            <a:r>
              <a:rPr lang="uk-UA" dirty="0" smtClean="0"/>
              <a:t>і</a:t>
            </a:r>
            <a:r>
              <a:rPr lang="ru-RU" dirty="0" smtClean="0"/>
              <a:t> будили </a:t>
            </a:r>
            <a:r>
              <a:rPr lang="ru-RU" dirty="0" err="1"/>
              <a:t>національну</a:t>
            </a:r>
            <a:r>
              <a:rPr lang="ru-RU" dirty="0"/>
              <a:t> </a:t>
            </a:r>
            <a:r>
              <a:rPr lang="ru-RU" dirty="0" err="1"/>
              <a:t>свідомість</a:t>
            </a:r>
            <a:r>
              <a:rPr lang="ru-RU" dirty="0"/>
              <a:t>, передавали </a:t>
            </a:r>
            <a:r>
              <a:rPr lang="ru-RU" dirty="0" err="1"/>
              <a:t>тисячолітню</a:t>
            </a:r>
            <a:r>
              <a:rPr lang="ru-RU" dirty="0"/>
              <a:t> </a:t>
            </a:r>
            <a:r>
              <a:rPr lang="ru-RU" dirty="0" err="1"/>
              <a:t>мудрість</a:t>
            </a:r>
            <a:r>
              <a:rPr lang="ru-RU" dirty="0"/>
              <a:t>, </a:t>
            </a:r>
            <a:r>
              <a:rPr lang="ru-RU" dirty="0" err="1"/>
              <a:t>розкривали</a:t>
            </a:r>
            <a:r>
              <a:rPr lang="ru-RU" dirty="0"/>
              <a:t> правду </a:t>
            </a:r>
            <a:r>
              <a:rPr lang="ru-RU" dirty="0" err="1"/>
              <a:t>життя</a:t>
            </a:r>
            <a:r>
              <a:rPr lang="ru-RU" dirty="0"/>
              <a:t>, закликали до </a:t>
            </a:r>
            <a:r>
              <a:rPr lang="ru-RU" dirty="0" err="1"/>
              <a:t>активності,згуртованості</a:t>
            </a:r>
            <a:r>
              <a:rPr lang="ru-RU" dirty="0"/>
              <a:t>, </a:t>
            </a:r>
            <a:r>
              <a:rPr lang="ru-RU" dirty="0" err="1"/>
              <a:t>боротьби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smtClean="0"/>
              <a:t>злом,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просвітницька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 smtClean="0"/>
              <a:t>заборонялася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 rot="10800000">
            <a:off x="9996306" y="6143806"/>
            <a:ext cx="15397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 smtClean="0"/>
              <a:t>Новікова </a:t>
            </a:r>
            <a:r>
              <a:rPr lang="uk-UA" sz="1050" dirty="0"/>
              <a:t>А</a:t>
            </a:r>
            <a:r>
              <a:rPr lang="uk-UA" sz="1050" dirty="0" smtClean="0"/>
              <a:t>.М.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9174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49360" y="486152"/>
            <a:ext cx="49572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Думи</a:t>
            </a:r>
            <a:r>
              <a:rPr lang="uk-UA" dirty="0" smtClean="0"/>
              <a:t>- це своєрідний </a:t>
            </a:r>
            <a:r>
              <a:rPr lang="uk-UA" dirty="0" err="1" smtClean="0"/>
              <a:t>імпровізаційно</a:t>
            </a:r>
            <a:r>
              <a:rPr lang="uk-UA" dirty="0" smtClean="0"/>
              <a:t>-речитативний, епічний твір для голосу у супроводі бандури або кобзи.</a:t>
            </a:r>
          </a:p>
          <a:p>
            <a:r>
              <a:rPr lang="uk-UA" dirty="0" smtClean="0"/>
              <a:t>У думах правдиво розкриваються історичні події, героїчні подвиги українського народу.</a:t>
            </a:r>
          </a:p>
          <a:p>
            <a:r>
              <a:rPr lang="uk-UA" dirty="0" smtClean="0"/>
              <a:t>Авторами та виконавцями дум були свідки </a:t>
            </a:r>
          </a:p>
          <a:p>
            <a:r>
              <a:rPr lang="uk-UA" dirty="0"/>
              <a:t>і</a:t>
            </a:r>
            <a:r>
              <a:rPr lang="uk-UA" dirty="0" smtClean="0"/>
              <a:t>сторичних баталій, козаки. </a:t>
            </a:r>
          </a:p>
          <a:p>
            <a:r>
              <a:rPr lang="uk-UA" dirty="0" smtClean="0"/>
              <a:t>Кобзарі називали думи по- різному: </a:t>
            </a:r>
          </a:p>
          <a:p>
            <a:r>
              <a:rPr lang="uk-UA" i="1" dirty="0" smtClean="0"/>
              <a:t>притчі, запорозькі пісні про старовину, козацькі псальми, лицарські пісні, тощо.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568226" y="721217"/>
            <a:ext cx="47855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За змістом думи можна поділити на кілька</a:t>
            </a:r>
          </a:p>
          <a:p>
            <a:r>
              <a:rPr lang="uk-UA" dirty="0"/>
              <a:t>г</a:t>
            </a:r>
            <a:r>
              <a:rPr lang="uk-UA" dirty="0" smtClean="0"/>
              <a:t>руп:</a:t>
            </a:r>
          </a:p>
          <a:p>
            <a:pPr marL="342900" indent="-342900">
              <a:buAutoNum type="arabicPeriod"/>
            </a:pPr>
            <a:r>
              <a:rPr lang="uk-UA" b="1" dirty="0" smtClean="0"/>
              <a:t>Про турецьку неволю</a:t>
            </a:r>
            <a:r>
              <a:rPr lang="uk-UA" dirty="0" smtClean="0"/>
              <a:t>;</a:t>
            </a:r>
          </a:p>
          <a:p>
            <a:r>
              <a:rPr lang="uk-UA" dirty="0" smtClean="0"/>
              <a:t>(«Маруся Богуславка», «Утеча трьох братів з Азова»);</a:t>
            </a:r>
          </a:p>
          <a:p>
            <a:r>
              <a:rPr lang="uk-UA" b="1" dirty="0"/>
              <a:t> </a:t>
            </a:r>
            <a:r>
              <a:rPr lang="uk-UA" b="1" dirty="0" smtClean="0"/>
              <a:t>      Про героїчну смерть козака або про щасливе повернення козаків з неволі</a:t>
            </a:r>
          </a:p>
          <a:p>
            <a:r>
              <a:rPr lang="uk-UA" dirty="0"/>
              <a:t> </a:t>
            </a:r>
            <a:r>
              <a:rPr lang="uk-UA" dirty="0" smtClean="0"/>
              <a:t>(«Самійло Кішка»).</a:t>
            </a:r>
          </a:p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13" y="3429000"/>
            <a:ext cx="3810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10800000">
            <a:off x="10911613" y="6078750"/>
            <a:ext cx="6944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50" dirty="0" smtClean="0"/>
              <a:t>Новікова</a:t>
            </a:r>
          </a:p>
          <a:p>
            <a:r>
              <a:rPr lang="uk-UA" sz="1050" dirty="0" smtClean="0"/>
              <a:t>А.М.</a:t>
            </a:r>
            <a:endParaRPr lang="ru-RU" sz="105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r="11457"/>
          <a:stretch/>
        </p:blipFill>
        <p:spPr>
          <a:xfrm>
            <a:off x="4468969" y="3455887"/>
            <a:ext cx="1416676" cy="2622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606610" y="6078750"/>
            <a:ext cx="100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бандура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13" y="3606194"/>
            <a:ext cx="1303851" cy="2491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674255" y="6078750"/>
            <a:ext cx="768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кобза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47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 t="5465" r="22351" b="9071"/>
          <a:stretch/>
        </p:blipFill>
        <p:spPr>
          <a:xfrm>
            <a:off x="746975" y="669701"/>
            <a:ext cx="5190186" cy="503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52" y="622138"/>
            <a:ext cx="4862848" cy="3486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518" y="4365373"/>
            <a:ext cx="1733282" cy="2138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 rot="10800000" flipH="1">
            <a:off x="10641502" y="6336406"/>
            <a:ext cx="89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 smtClean="0"/>
              <a:t>Новікова</a:t>
            </a:r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33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78039" y="746975"/>
            <a:ext cx="44947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2. Думи 17 ст.- про визвольну боротьбу</a:t>
            </a:r>
          </a:p>
          <a:p>
            <a:r>
              <a:rPr lang="uk-UA" b="1" dirty="0" smtClean="0"/>
              <a:t>Українського народу під проводом Богдана Хмельницького </a:t>
            </a:r>
            <a:r>
              <a:rPr lang="uk-UA" dirty="0" smtClean="0"/>
              <a:t>1648-1654 р</a:t>
            </a:r>
            <a:r>
              <a:rPr lang="uk-UA" b="1" dirty="0" smtClean="0"/>
              <a:t>.</a:t>
            </a:r>
          </a:p>
          <a:p>
            <a:r>
              <a:rPr lang="uk-UA" dirty="0" smtClean="0"/>
              <a:t>(«Хмельницький і Барабаш»,</a:t>
            </a:r>
          </a:p>
          <a:p>
            <a:r>
              <a:rPr lang="uk-UA" dirty="0" smtClean="0"/>
              <a:t>«Корсунська битва»;</a:t>
            </a:r>
          </a:p>
          <a:p>
            <a:r>
              <a:rPr lang="uk-UA" b="1" dirty="0" smtClean="0"/>
              <a:t>Соціальні конфлікти </a:t>
            </a:r>
            <a:r>
              <a:rPr lang="uk-UA" dirty="0" smtClean="0"/>
              <a:t>(«Дума про козака Голоту»)</a:t>
            </a:r>
          </a:p>
          <a:p>
            <a:endParaRPr lang="uk-UA" b="1" dirty="0"/>
          </a:p>
          <a:p>
            <a:r>
              <a:rPr lang="uk-UA" b="1" dirty="0" smtClean="0"/>
              <a:t>3. Побутові думи</a:t>
            </a:r>
            <a:r>
              <a:rPr lang="uk-UA" dirty="0" smtClean="0"/>
              <a:t>, в яких оспівано красу</a:t>
            </a:r>
          </a:p>
          <a:p>
            <a:r>
              <a:rPr lang="uk-UA" dirty="0" smtClean="0"/>
              <a:t> простих людей, присвячені родинному життю, взаєминам між людьми  («Про бідну вдову і трьох синів»)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64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006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1" y="734096"/>
            <a:ext cx="50603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За формою думи-великі вокально-</a:t>
            </a:r>
            <a:r>
              <a:rPr lang="uk-UA" dirty="0" err="1" smtClean="0"/>
              <a:t>інструментільні</a:t>
            </a:r>
            <a:r>
              <a:rPr lang="uk-UA" dirty="0" smtClean="0"/>
              <a:t> твори, що складаються з </a:t>
            </a:r>
          </a:p>
          <a:p>
            <a:r>
              <a:rPr lang="uk-UA" b="1" dirty="0" smtClean="0"/>
              <a:t>Вступу </a:t>
            </a:r>
            <a:r>
              <a:rPr lang="uk-UA" dirty="0" smtClean="0"/>
              <a:t>(«заплачка»)</a:t>
            </a:r>
          </a:p>
          <a:p>
            <a:r>
              <a:rPr lang="uk-UA" b="1" dirty="0" smtClean="0"/>
              <a:t>Періодів-уступів </a:t>
            </a:r>
            <a:r>
              <a:rPr lang="uk-UA" dirty="0" smtClean="0"/>
              <a:t>(текст думи)</a:t>
            </a:r>
          </a:p>
          <a:p>
            <a:r>
              <a:rPr lang="uk-UA" b="1" dirty="0" smtClean="0"/>
              <a:t>Заключення- </a:t>
            </a:r>
            <a:r>
              <a:rPr lang="uk-UA" b="1" dirty="0" err="1" smtClean="0"/>
              <a:t>славословія</a:t>
            </a:r>
            <a:r>
              <a:rPr lang="uk-UA" b="1" dirty="0" smtClean="0"/>
              <a:t> </a:t>
            </a:r>
            <a:r>
              <a:rPr lang="uk-UA" dirty="0" smtClean="0"/>
              <a:t>(повчальне слово).</a:t>
            </a:r>
          </a:p>
          <a:p>
            <a:endParaRPr lang="uk-UA" dirty="0"/>
          </a:p>
          <a:p>
            <a:endParaRPr lang="uk-UA" dirty="0" smtClean="0"/>
          </a:p>
          <a:p>
            <a:r>
              <a:rPr lang="uk-UA" b="1" dirty="0" smtClean="0"/>
              <a:t>Мелодія</a:t>
            </a:r>
            <a:r>
              <a:rPr lang="uk-UA" dirty="0" smtClean="0"/>
              <a:t>-імпровізаційний речитатив, насичений мелізмами.</a:t>
            </a:r>
          </a:p>
          <a:p>
            <a:r>
              <a:rPr lang="uk-UA" b="1" dirty="0" smtClean="0"/>
              <a:t>Ритм-</a:t>
            </a:r>
            <a:r>
              <a:rPr lang="uk-UA" dirty="0" smtClean="0"/>
              <a:t>складний, химерний.</a:t>
            </a:r>
          </a:p>
          <a:p>
            <a:r>
              <a:rPr lang="uk-UA" b="1" dirty="0" smtClean="0"/>
              <a:t>Метр-</a:t>
            </a:r>
            <a:r>
              <a:rPr lang="uk-UA" dirty="0" smtClean="0"/>
              <a:t> змінний.</a:t>
            </a:r>
          </a:p>
          <a:p>
            <a:r>
              <a:rPr lang="uk-UA" b="1" dirty="0" smtClean="0"/>
              <a:t>Лад-</a:t>
            </a:r>
            <a:r>
              <a:rPr lang="uk-UA" dirty="0" smtClean="0"/>
              <a:t>змінний, найчастіше різні нахили мінору.</a:t>
            </a:r>
          </a:p>
          <a:p>
            <a:endParaRPr lang="uk-UA" dirty="0"/>
          </a:p>
          <a:p>
            <a:r>
              <a:rPr lang="uk-UA" dirty="0" smtClean="0"/>
              <a:t>Думи почали записувати вчені-фольклористи у </a:t>
            </a:r>
          </a:p>
          <a:p>
            <a:r>
              <a:rPr lang="uk-UA" dirty="0" smtClean="0"/>
              <a:t>19 ст. М. Лисенко та ін.,  найбільше записав дум на поч.20 ст. </a:t>
            </a:r>
            <a:r>
              <a:rPr lang="uk-UA" dirty="0" err="1" smtClean="0"/>
              <a:t>Ф.Колесса</a:t>
            </a:r>
            <a:r>
              <a:rPr lang="uk-UA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Неможливо</a:t>
            </a:r>
            <a:r>
              <a:rPr lang="ru-RU" dirty="0" smtClean="0"/>
              <a:t> </a:t>
            </a:r>
            <a:r>
              <a:rPr lang="ru-RU" dirty="0" err="1"/>
              <a:t>уявити</a:t>
            </a:r>
            <a:r>
              <a:rPr lang="ru-RU" dirty="0"/>
              <a:t> </a:t>
            </a:r>
            <a:r>
              <a:rPr lang="ru-RU" dirty="0" err="1"/>
              <a:t>творчі</a:t>
            </a:r>
            <a:r>
              <a:rPr lang="ru-RU" dirty="0"/>
              <a:t> </a:t>
            </a:r>
            <a:r>
              <a:rPr lang="ru-RU" dirty="0" err="1"/>
              <a:t>здобутки</a:t>
            </a:r>
            <a:r>
              <a:rPr lang="ru-RU" dirty="0"/>
              <a:t> Тараса </a:t>
            </a:r>
            <a:r>
              <a:rPr lang="ru-RU" dirty="0" err="1"/>
              <a:t>Шевченка</a:t>
            </a:r>
            <a:r>
              <a:rPr lang="ru-RU" dirty="0"/>
              <a:t>, </a:t>
            </a:r>
            <a:r>
              <a:rPr lang="ru-RU" dirty="0" err="1"/>
              <a:t>Миколи</a:t>
            </a:r>
            <a:r>
              <a:rPr lang="ru-RU" dirty="0"/>
              <a:t> Гоголя, </a:t>
            </a:r>
            <a:r>
              <a:rPr lang="ru-RU" dirty="0" err="1"/>
              <a:t>Миколи</a:t>
            </a:r>
            <a:r>
              <a:rPr lang="ru-RU" dirty="0"/>
              <a:t> Лисенка без </a:t>
            </a:r>
            <a:r>
              <a:rPr lang="ru-RU" dirty="0" err="1"/>
              <a:t>кобзарської</a:t>
            </a:r>
            <a:r>
              <a:rPr lang="ru-RU" dirty="0"/>
              <a:t> тематики. </a:t>
            </a:r>
          </a:p>
          <a:p>
            <a:endParaRPr lang="uk-UA" dirty="0" smtClean="0"/>
          </a:p>
          <a:p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5" y="572991"/>
            <a:ext cx="1604224" cy="2235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575" y="662594"/>
            <a:ext cx="1506829" cy="2056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029047" y="2808385"/>
            <a:ext cx="137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М.Л</a:t>
            </a:r>
            <a:r>
              <a:rPr lang="uk-UA" dirty="0" err="1" smtClean="0"/>
              <a:t>исенко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257513" y="2809176"/>
            <a:ext cx="143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</a:t>
            </a:r>
            <a:r>
              <a:rPr lang="uk-UA" dirty="0" err="1" smtClean="0"/>
              <a:t>Ф.Колесса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61" y="3353994"/>
            <a:ext cx="3810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 rot="10800000">
            <a:off x="10498230" y="5846582"/>
            <a:ext cx="83982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 smtClean="0"/>
              <a:t>Новікова А.М.</a:t>
            </a:r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641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54268"/>
          </a:xfrm>
        </p:spPr>
      </p:pic>
      <p:sp>
        <p:nvSpPr>
          <p:cNvPr id="5" name="Прямоугольник 4"/>
          <p:cNvSpPr/>
          <p:nvPr/>
        </p:nvSpPr>
        <p:spPr>
          <a:xfrm>
            <a:off x="1249251" y="421696"/>
            <a:ext cx="3915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ІСТОРИЧНІ ПІСНІ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130" y="1027906"/>
            <a:ext cx="52030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Пісні, в яких відображено загальнонародні події,</a:t>
            </a:r>
          </a:p>
          <a:p>
            <a:r>
              <a:rPr lang="uk-UA" dirty="0"/>
              <a:t>о</a:t>
            </a:r>
            <a:r>
              <a:rPr lang="uk-UA" dirty="0" smtClean="0"/>
              <a:t>брази народних героїв, належать до </a:t>
            </a:r>
            <a:r>
              <a:rPr lang="uk-UA" b="1" dirty="0" smtClean="0"/>
              <a:t>історичних</a:t>
            </a:r>
            <a:r>
              <a:rPr lang="uk-UA" dirty="0" smtClean="0"/>
              <a:t>.</a:t>
            </a:r>
          </a:p>
          <a:p>
            <a:r>
              <a:rPr lang="uk-UA" dirty="0" smtClean="0"/>
              <a:t>Історичні пісні оспівують достовірні події, точне</a:t>
            </a:r>
          </a:p>
          <a:p>
            <a:r>
              <a:rPr lang="uk-UA" dirty="0"/>
              <a:t>м</a:t>
            </a:r>
            <a:r>
              <a:rPr lang="uk-UA" dirty="0" smtClean="0"/>
              <a:t>ісце і час їх розгортання, конкретних героїв.</a:t>
            </a:r>
          </a:p>
          <a:p>
            <a:r>
              <a:rPr lang="uk-UA" dirty="0"/>
              <a:t>За своїм змістом, образами й сюжетами історичні пісні близькі до народних дум, але відрізняються від них своєю віршовою формою. Вони мають чітку строфічну будову і своєрідну ритміку, виконуються   часто без музичного супроводу.</a:t>
            </a:r>
            <a:endParaRPr lang="uk-UA" dirty="0" smtClean="0"/>
          </a:p>
          <a:p>
            <a:r>
              <a:rPr lang="uk-UA" dirty="0" smtClean="0"/>
              <a:t>Найдавніші історичні пісні розповідають про </a:t>
            </a:r>
          </a:p>
          <a:p>
            <a:r>
              <a:rPr lang="uk-UA" dirty="0"/>
              <a:t>т</a:t>
            </a:r>
            <a:r>
              <a:rPr lang="uk-UA" dirty="0" smtClean="0"/>
              <a:t>яжкі часи 13-15 ст., про напади татарської орди</a:t>
            </a:r>
            <a:r>
              <a:rPr lang="uk-UA" dirty="0"/>
              <a:t>,</a:t>
            </a:r>
            <a:endParaRPr lang="uk-UA" dirty="0" smtClean="0"/>
          </a:p>
          <a:p>
            <a:r>
              <a:rPr lang="uk-UA" dirty="0" smtClean="0"/>
              <a:t> відчайдушну боротьбу з </a:t>
            </a:r>
            <a:r>
              <a:rPr lang="uk-UA" dirty="0" err="1" smtClean="0"/>
              <a:t>турецько</a:t>
            </a:r>
            <a:r>
              <a:rPr lang="uk-UA" dirty="0" smtClean="0"/>
              <a:t>-татарськими</a:t>
            </a:r>
          </a:p>
          <a:p>
            <a:r>
              <a:rPr lang="uk-UA" dirty="0"/>
              <a:t>з</a:t>
            </a:r>
            <a:r>
              <a:rPr lang="uk-UA" dirty="0" smtClean="0"/>
              <a:t>авойовниками, вдале повернення козаків або </a:t>
            </a:r>
          </a:p>
          <a:p>
            <a:r>
              <a:rPr lang="uk-UA" dirty="0"/>
              <a:t>з</a:t>
            </a:r>
            <a:r>
              <a:rPr lang="uk-UA" dirty="0" smtClean="0"/>
              <a:t>агибель козака в бою чи в полоні.</a:t>
            </a:r>
          </a:p>
          <a:p>
            <a:r>
              <a:rPr lang="uk-UA" i="1" dirty="0" smtClean="0"/>
              <a:t>Сюжет пісні «Ой п</a:t>
            </a:r>
            <a:r>
              <a:rPr lang="en-US" i="1" dirty="0" smtClean="0"/>
              <a:t>’</a:t>
            </a:r>
            <a:r>
              <a:rPr lang="uk-UA" i="1" dirty="0" smtClean="0"/>
              <a:t>є Байда»: підступом і зрадою туркам вдається спіймати відважного ватажка </a:t>
            </a:r>
          </a:p>
          <a:p>
            <a:r>
              <a:rPr lang="uk-UA" i="1" dirty="0" smtClean="0"/>
              <a:t>Байду, незважаючи на тяжкі муки і неминучу смерть, він не кориться ворогам.</a:t>
            </a:r>
            <a:endParaRPr lang="uk-UA" dirty="0" smtClean="0"/>
          </a:p>
          <a:p>
            <a:r>
              <a:rPr lang="uk-UA" i="1" dirty="0" smtClean="0"/>
              <a:t>Мелодія пісні звучить велично, </a:t>
            </a:r>
            <a:r>
              <a:rPr lang="uk-UA" i="1" dirty="0" err="1" smtClean="0"/>
              <a:t>могутньо</a:t>
            </a:r>
            <a:r>
              <a:rPr lang="uk-UA" i="1" dirty="0" smtClean="0"/>
              <a:t>. Діапазон мелодії –широкий. Мелодія спирається на акордові звуки тоніки і домінанти.</a:t>
            </a:r>
            <a:endParaRPr lang="ru-RU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694" y="1129582"/>
            <a:ext cx="5057105" cy="2667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t="11597" r="14859" b="12534"/>
          <a:stretch/>
        </p:blipFill>
        <p:spPr>
          <a:xfrm>
            <a:off x="7102341" y="3796586"/>
            <a:ext cx="3653127" cy="3061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песня про байд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4314" y="166039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0800000">
            <a:off x="10481325" y="7152217"/>
            <a:ext cx="9861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50" dirty="0" smtClean="0"/>
              <a:t>Новікова А.М.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549220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63127"/>
          </a:xfrm>
        </p:spPr>
      </p:pic>
      <p:sp>
        <p:nvSpPr>
          <p:cNvPr id="5" name="TextBox 4"/>
          <p:cNvSpPr txBox="1"/>
          <p:nvPr/>
        </p:nvSpPr>
        <p:spPr>
          <a:xfrm flipH="1">
            <a:off x="6439436" y="811369"/>
            <a:ext cx="49143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 піснях цієї доби оспівуються битви, перемоги над ворогом, подвиги Івана Богуна, Данила Нечая, Богдана Хмельницького.</a:t>
            </a:r>
            <a:endParaRPr lang="uk-UA" dirty="0"/>
          </a:p>
          <a:p>
            <a:endParaRPr lang="uk-UA" dirty="0" smtClean="0"/>
          </a:p>
          <a:p>
            <a:r>
              <a:rPr lang="uk-UA" dirty="0" smtClean="0"/>
              <a:t>В пісні «</a:t>
            </a:r>
            <a:r>
              <a:rPr lang="uk-UA" dirty="0" err="1" smtClean="0"/>
              <a:t>Гей,не</a:t>
            </a:r>
            <a:r>
              <a:rPr lang="uk-UA" dirty="0" smtClean="0"/>
              <a:t> дивуйте, </a:t>
            </a:r>
            <a:r>
              <a:rPr lang="uk-UA" dirty="0" err="1" smtClean="0"/>
              <a:t>добрії</a:t>
            </a:r>
            <a:r>
              <a:rPr lang="uk-UA" dirty="0" smtClean="0"/>
              <a:t> люди» втілено </a:t>
            </a:r>
          </a:p>
          <a:p>
            <a:r>
              <a:rPr lang="uk-UA" dirty="0" smtClean="0"/>
              <a:t>радість перемоги війська Богдана Хмельницького під Корсунем та Жовтими Водами, віру народу в </a:t>
            </a:r>
            <a:r>
              <a:rPr lang="uk-UA" dirty="0"/>
              <a:t>з</a:t>
            </a:r>
            <a:r>
              <a:rPr lang="uk-UA" dirty="0" smtClean="0"/>
              <a:t>вільнення українських земель від польських магнатів.</a:t>
            </a:r>
          </a:p>
          <a:p>
            <a:r>
              <a:rPr lang="uk-UA" dirty="0" smtClean="0"/>
              <a:t>Мелодія пісні має риси похідного маршу. ЇЇ початкова  заклична інтонація, повторена кілька разів, своєю пружністю є </a:t>
            </a:r>
            <a:r>
              <a:rPr lang="uk-UA" smtClean="0"/>
              <a:t>могутнім </a:t>
            </a:r>
            <a:r>
              <a:rPr lang="uk-UA" smtClean="0"/>
              <a:t>зачином</a:t>
            </a:r>
            <a:r>
              <a:rPr lang="uk-UA"/>
              <a:t>.</a:t>
            </a:r>
            <a:endParaRPr lang="uk-UA" dirty="0" smtClean="0"/>
          </a:p>
          <a:p>
            <a:r>
              <a:rPr lang="uk-UA" dirty="0" smtClean="0"/>
              <a:t>Мелодія-енергійна, активна, рішуча.</a:t>
            </a:r>
          </a:p>
          <a:p>
            <a:r>
              <a:rPr lang="uk-UA" dirty="0" smtClean="0"/>
              <a:t>Лад-мінор.</a:t>
            </a:r>
          </a:p>
          <a:p>
            <a:r>
              <a:rPr lang="uk-UA" dirty="0" smtClean="0"/>
              <a:t>Розмір- </a:t>
            </a:r>
            <a:r>
              <a:rPr lang="uk-UA" dirty="0" err="1" smtClean="0"/>
              <a:t>двохдольний</a:t>
            </a:r>
            <a:r>
              <a:rPr lang="uk-UA" dirty="0" smtClean="0"/>
              <a:t>.</a:t>
            </a:r>
          </a:p>
          <a:p>
            <a:r>
              <a:rPr lang="uk-UA" dirty="0" smtClean="0"/>
              <a:t>Ритм-пунктирний.</a:t>
            </a:r>
          </a:p>
          <a:p>
            <a:r>
              <a:rPr lang="uk-UA" dirty="0" smtClean="0"/>
              <a:t>Діапазон мелодія-широкий.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762" y="4483842"/>
            <a:ext cx="1906074" cy="222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38200" y="811369"/>
            <a:ext cx="49572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Наступну</a:t>
            </a:r>
            <a:r>
              <a:rPr lang="ru-RU" b="1" dirty="0" smtClean="0"/>
              <a:t> </a:t>
            </a:r>
            <a:r>
              <a:rPr lang="ru-RU" b="1" dirty="0" err="1"/>
              <a:t>групу</a:t>
            </a:r>
            <a:r>
              <a:rPr lang="ru-RU" b="1" dirty="0"/>
              <a:t> </a:t>
            </a:r>
            <a:r>
              <a:rPr lang="ru-RU" b="1" dirty="0" err="1"/>
              <a:t>складають</a:t>
            </a:r>
            <a:r>
              <a:rPr lang="ru-RU" b="1" dirty="0"/>
              <a:t> </a:t>
            </a:r>
            <a:r>
              <a:rPr lang="ru-RU" b="1" dirty="0" err="1"/>
              <a:t>історичні</a:t>
            </a:r>
            <a:r>
              <a:rPr lang="ru-RU" b="1" dirty="0"/>
              <a:t> </a:t>
            </a:r>
            <a:r>
              <a:rPr lang="ru-RU" b="1" dirty="0" err="1"/>
              <a:t>пісні</a:t>
            </a:r>
            <a:r>
              <a:rPr lang="ru-RU" b="1" dirty="0"/>
              <a:t>, </a:t>
            </a:r>
            <a:r>
              <a:rPr lang="ru-RU" b="1" dirty="0" err="1"/>
              <a:t>присвячені</a:t>
            </a:r>
            <a:r>
              <a:rPr lang="ru-RU" b="1" dirty="0"/>
              <a:t> </a:t>
            </a:r>
            <a:r>
              <a:rPr lang="ru-RU" b="1" dirty="0" err="1"/>
              <a:t>визвольній</a:t>
            </a:r>
            <a:r>
              <a:rPr lang="ru-RU" b="1" dirty="0"/>
              <a:t> </a:t>
            </a:r>
            <a:r>
              <a:rPr lang="ru-RU" b="1" dirty="0" err="1"/>
              <a:t>боротьбі</a:t>
            </a:r>
            <a:r>
              <a:rPr lang="ru-RU" b="1" dirty="0"/>
              <a:t> 1648-1654 р.</a:t>
            </a:r>
          </a:p>
          <a:p>
            <a:r>
              <a:rPr lang="ru-RU" dirty="0" err="1" smtClean="0"/>
              <a:t>Пісня</a:t>
            </a:r>
            <a:r>
              <a:rPr lang="ru-RU" dirty="0" smtClean="0"/>
              <a:t> </a:t>
            </a:r>
            <a:r>
              <a:rPr lang="ru-RU" dirty="0"/>
              <a:t>«Ой Морозе , Морозенку» </a:t>
            </a:r>
            <a:r>
              <a:rPr lang="ru-RU" dirty="0" err="1"/>
              <a:t>розповідає</a:t>
            </a:r>
            <a:r>
              <a:rPr lang="ru-RU" dirty="0"/>
              <a:t> про </a:t>
            </a:r>
            <a:r>
              <a:rPr lang="ru-RU" dirty="0" err="1"/>
              <a:t>бій</a:t>
            </a:r>
            <a:r>
              <a:rPr lang="ru-RU" dirty="0"/>
              <a:t>,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татари</a:t>
            </a:r>
            <a:r>
              <a:rPr lang="ru-RU" dirty="0"/>
              <a:t> </a:t>
            </a:r>
            <a:r>
              <a:rPr lang="ru-RU" dirty="0" err="1"/>
              <a:t>розбили</a:t>
            </a:r>
            <a:r>
              <a:rPr lang="ru-RU" dirty="0"/>
              <a:t> </a:t>
            </a:r>
            <a:r>
              <a:rPr lang="ru-RU" dirty="0" err="1"/>
              <a:t>козацький</a:t>
            </a:r>
            <a:r>
              <a:rPr lang="ru-RU" dirty="0"/>
              <a:t> </a:t>
            </a:r>
            <a:r>
              <a:rPr lang="ru-RU" dirty="0" err="1"/>
              <a:t>загін</a:t>
            </a:r>
            <a:r>
              <a:rPr lang="ru-RU" dirty="0"/>
              <a:t> і полонили, а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стратили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ватажка</a:t>
            </a:r>
            <a:r>
              <a:rPr lang="ru-RU" dirty="0" smtClean="0"/>
              <a:t>.</a:t>
            </a:r>
          </a:p>
          <a:p>
            <a:r>
              <a:rPr lang="ru-RU" dirty="0" err="1"/>
              <a:t>Пісня</a:t>
            </a:r>
            <a:r>
              <a:rPr lang="ru-RU" dirty="0"/>
              <a:t> </a:t>
            </a:r>
            <a:r>
              <a:rPr lang="ru-RU" dirty="0" err="1"/>
              <a:t>прославляє</a:t>
            </a:r>
            <a:r>
              <a:rPr lang="ru-RU" dirty="0"/>
              <a:t> </a:t>
            </a:r>
            <a:r>
              <a:rPr lang="ru-RU" dirty="0" err="1"/>
              <a:t>козака</a:t>
            </a:r>
            <a:r>
              <a:rPr lang="ru-RU" dirty="0"/>
              <a:t> </a:t>
            </a:r>
            <a:r>
              <a:rPr lang="ru-RU" dirty="0" smtClean="0"/>
              <a:t>Нестора Морозенка </a:t>
            </a:r>
            <a:r>
              <a:rPr lang="ru-RU" dirty="0"/>
              <a:t>– </a:t>
            </a:r>
            <a:r>
              <a:rPr lang="ru-RU" dirty="0" err="1"/>
              <a:t>мужнього</a:t>
            </a:r>
            <a:r>
              <a:rPr lang="ru-RU" dirty="0"/>
              <a:t> </a:t>
            </a:r>
            <a:r>
              <a:rPr lang="ru-RU" dirty="0" err="1"/>
              <a:t>захисника</a:t>
            </a:r>
            <a:r>
              <a:rPr lang="ru-RU" dirty="0"/>
              <a:t> </a:t>
            </a:r>
            <a:r>
              <a:rPr lang="ru-RU" dirty="0" err="1"/>
              <a:t>рідної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. У словах «За тобою, Морозенку, вся </a:t>
            </a:r>
            <a:r>
              <a:rPr lang="ru-RU" dirty="0" err="1"/>
              <a:t>Вкраїна</a:t>
            </a:r>
            <a:r>
              <a:rPr lang="ru-RU" dirty="0"/>
              <a:t> плаче» </a:t>
            </a:r>
            <a:r>
              <a:rPr lang="ru-RU" dirty="0" err="1"/>
              <a:t>розкривається</a:t>
            </a:r>
            <a:r>
              <a:rPr lang="ru-RU" dirty="0"/>
              <a:t> всенародна </a:t>
            </a:r>
            <a:r>
              <a:rPr lang="ru-RU" dirty="0" err="1"/>
              <a:t>любов</a:t>
            </a:r>
            <a:r>
              <a:rPr lang="ru-RU" dirty="0"/>
              <a:t> до </a:t>
            </a:r>
            <a:r>
              <a:rPr lang="ru-RU" dirty="0" err="1"/>
              <a:t>вірного</a:t>
            </a:r>
            <a:r>
              <a:rPr lang="ru-RU" dirty="0"/>
              <a:t> </a:t>
            </a:r>
            <a:r>
              <a:rPr lang="ru-RU" dirty="0" err="1"/>
              <a:t>сина</a:t>
            </a:r>
            <a:r>
              <a:rPr lang="ru-RU" dirty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/>
              <a:t>назвисько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— „Мороз“ — </a:t>
            </a:r>
            <a:r>
              <a:rPr lang="ru-RU" dirty="0" err="1"/>
              <a:t>набув</a:t>
            </a:r>
            <a:r>
              <a:rPr lang="ru-RU" dirty="0"/>
              <a:t> через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лицарськими</a:t>
            </a:r>
            <a:r>
              <a:rPr lang="ru-RU" dirty="0"/>
              <a:t> </a:t>
            </a:r>
            <a:r>
              <a:rPr lang="ru-RU" dirty="0" err="1"/>
              <a:t>вчинками</a:t>
            </a:r>
            <a:r>
              <a:rPr lang="ru-RU" dirty="0"/>
              <a:t>, та </a:t>
            </a:r>
            <a:r>
              <a:rPr lang="ru-RU" dirty="0" err="1"/>
              <a:t>надзвичайним</a:t>
            </a:r>
            <a:r>
              <a:rPr lang="ru-RU" dirty="0"/>
              <a:t> </a:t>
            </a:r>
            <a:r>
              <a:rPr lang="ru-RU" dirty="0" err="1"/>
              <a:t>завзяттєм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викликав</a:t>
            </a:r>
            <a:r>
              <a:rPr lang="ru-RU" dirty="0"/>
              <a:t> </a:t>
            </a:r>
            <a:r>
              <a:rPr lang="ru-RU" dirty="0" err="1"/>
              <a:t>льодовий</a:t>
            </a:r>
            <a:r>
              <a:rPr lang="ru-RU" dirty="0"/>
              <a:t> </a:t>
            </a:r>
            <a:r>
              <a:rPr lang="ru-RU" dirty="0" err="1"/>
              <a:t>жах</a:t>
            </a:r>
            <a:r>
              <a:rPr lang="ru-RU" dirty="0"/>
              <a:t> у </a:t>
            </a:r>
            <a:r>
              <a:rPr lang="ru-RU" dirty="0" err="1"/>
              <a:t>ворогів</a:t>
            </a:r>
            <a:r>
              <a:rPr lang="ru-RU" dirty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неспокійні</a:t>
            </a:r>
            <a:r>
              <a:rPr lang="ru-RU" dirty="0"/>
              <a:t> </a:t>
            </a:r>
            <a:r>
              <a:rPr lang="ru-RU" dirty="0" err="1"/>
              <a:t>часи</a:t>
            </a:r>
            <a:r>
              <a:rPr lang="ru-RU" dirty="0"/>
              <a:t> </a:t>
            </a:r>
            <a:r>
              <a:rPr lang="ru-RU" dirty="0" err="1"/>
              <a:t>оточували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 smtClean="0"/>
              <a:t>батьківщину</a:t>
            </a:r>
            <a:r>
              <a:rPr lang="ru-RU" dirty="0" smtClean="0"/>
              <a:t> </a:t>
            </a:r>
            <a:r>
              <a:rPr lang="ru-RU" dirty="0"/>
              <a:t>та шарпали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 smtClean="0"/>
              <a:t>боків</a:t>
            </a:r>
            <a:r>
              <a:rPr lang="ru-RU" dirty="0" smtClean="0"/>
              <a:t>. Але </a:t>
            </a:r>
            <a:r>
              <a:rPr lang="ru-RU" dirty="0"/>
              <a:t>в </a:t>
            </a:r>
            <a:r>
              <a:rPr lang="ru-RU" dirty="0" err="1"/>
              <a:t>одній</a:t>
            </a:r>
            <a:r>
              <a:rPr lang="ru-RU" dirty="0"/>
              <a:t> </a:t>
            </a:r>
            <a:r>
              <a:rPr lang="ru-RU" dirty="0" err="1" smtClean="0"/>
              <a:t>сутичці</a:t>
            </a:r>
            <a:r>
              <a:rPr lang="ru-RU" dirty="0" smtClean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зайнятий</a:t>
            </a:r>
            <a:r>
              <a:rPr lang="ru-RU" dirty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у </a:t>
            </a:r>
            <a:r>
              <a:rPr lang="ru-RU" dirty="0"/>
              <a:t>полон, з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визволила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 smtClean="0"/>
              <a:t>матір</a:t>
            </a:r>
            <a:r>
              <a:rPr lang="ru-RU" dirty="0" smtClean="0"/>
              <a:t>.  Морозенко </a:t>
            </a:r>
            <a:r>
              <a:rPr lang="ru-RU" dirty="0" err="1" smtClean="0"/>
              <a:t>знову</a:t>
            </a:r>
            <a:r>
              <a:rPr lang="ru-RU" dirty="0" smtClean="0"/>
              <a:t>  </a:t>
            </a:r>
            <a:r>
              <a:rPr lang="ru-RU" dirty="0" err="1" smtClean="0"/>
              <a:t>очолює</a:t>
            </a:r>
            <a:r>
              <a:rPr lang="ru-RU" dirty="0" smtClean="0"/>
              <a:t> </a:t>
            </a:r>
            <a:r>
              <a:rPr lang="ru-RU" dirty="0" err="1" smtClean="0"/>
              <a:t>повстанців</a:t>
            </a:r>
            <a:r>
              <a:rPr lang="ru-RU" dirty="0"/>
              <a:t>.</a:t>
            </a:r>
            <a:r>
              <a:rPr lang="ru-RU" dirty="0" smtClean="0"/>
              <a:t> </a:t>
            </a:r>
            <a:r>
              <a:rPr lang="ru-RU" dirty="0"/>
              <a:t>Але </a:t>
            </a:r>
            <a:r>
              <a:rPr lang="ru-RU" dirty="0" err="1"/>
              <a:t>бій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Жванцем</a:t>
            </a:r>
            <a:r>
              <a:rPr lang="ru-RU" dirty="0"/>
              <a:t> </a:t>
            </a:r>
            <a:r>
              <a:rPr lang="ru-RU" dirty="0" err="1"/>
              <a:t>поклав</a:t>
            </a:r>
            <a:r>
              <a:rPr lang="ru-RU" dirty="0"/>
              <a:t> край </a:t>
            </a:r>
            <a:r>
              <a:rPr lang="ru-RU" dirty="0" err="1"/>
              <a:t>геройським</a:t>
            </a:r>
            <a:r>
              <a:rPr lang="ru-RU" dirty="0"/>
              <a:t> </a:t>
            </a:r>
            <a:r>
              <a:rPr lang="ru-RU" dirty="0" err="1"/>
              <a:t>вчинкам</a:t>
            </a:r>
            <a:r>
              <a:rPr lang="ru-RU" dirty="0"/>
              <a:t> Морозенка: тут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діставсь</a:t>
            </a:r>
            <a:r>
              <a:rPr lang="ru-RU" dirty="0"/>
              <a:t> в руки татарам, </a:t>
            </a:r>
            <a:r>
              <a:rPr lang="ru-RU" dirty="0" err="1"/>
              <a:t>котрі</a:t>
            </a:r>
            <a:r>
              <a:rPr lang="ru-RU" dirty="0"/>
              <a:t> люто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скарали</a:t>
            </a:r>
            <a:r>
              <a:rPr lang="ru-RU" dirty="0"/>
              <a:t>, </a:t>
            </a:r>
            <a:r>
              <a:rPr lang="ru-RU" dirty="0" err="1"/>
              <a:t>вирвавши</a:t>
            </a:r>
            <a:r>
              <a:rPr lang="ru-RU" dirty="0"/>
              <a:t> «</a:t>
            </a:r>
            <a:r>
              <a:rPr lang="ru-RU" dirty="0" err="1"/>
              <a:t>живцем</a:t>
            </a:r>
            <a:r>
              <a:rPr lang="ru-RU" dirty="0"/>
              <a:t> </a:t>
            </a:r>
            <a:r>
              <a:rPr lang="ru-RU" dirty="0" err="1"/>
              <a:t>серце</a:t>
            </a:r>
            <a:r>
              <a:rPr lang="ru-RU" dirty="0"/>
              <a:t>», як і </a:t>
            </a:r>
            <a:r>
              <a:rPr lang="ru-RU" dirty="0" err="1"/>
              <a:t>розповідає</a:t>
            </a:r>
            <a:r>
              <a:rPr lang="ru-RU" dirty="0"/>
              <a:t> про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пісня</a:t>
            </a:r>
            <a:r>
              <a:rPr lang="ru-RU" dirty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 rot="10800000">
            <a:off x="10367632" y="6731042"/>
            <a:ext cx="9861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50" dirty="0" smtClean="0"/>
              <a:t>Новікова А.М.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556010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1203</Words>
  <Application>Microsoft Office PowerPoint</Application>
  <PresentationFormat>Широкоэкранный</PresentationFormat>
  <Paragraphs>123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Анна</cp:lastModifiedBy>
  <cp:revision>51</cp:revision>
  <dcterms:created xsi:type="dcterms:W3CDTF">2020-04-09T12:48:43Z</dcterms:created>
  <dcterms:modified xsi:type="dcterms:W3CDTF">2020-04-10T11:41:45Z</dcterms:modified>
</cp:coreProperties>
</file>