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1" r:id="rId13"/>
    <p:sldId id="276" r:id="rId14"/>
    <p:sldId id="277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7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2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0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7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9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2AE9-E062-4E67-9602-1B1A49A0AE77}" type="datetimeFigureOut">
              <a:rPr lang="ru-RU" smtClean="0"/>
              <a:t>вт 14.04.20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ADE0-F39E-42B3-9FBF-1171AD4BE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2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-1"/>
            <a:ext cx="12288982" cy="70381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2133" y="2025226"/>
            <a:ext cx="8350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4"/>
                </a:solidFill>
                <a:effectLst/>
              </a:rPr>
              <a:t>РОДИННО-ОБРЯДОВІ ПІСНІ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857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8982" cy="719050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36688"/>
              </p:ext>
            </p:extLst>
          </p:nvPr>
        </p:nvGraphicFramePr>
        <p:xfrm>
          <a:off x="0" y="719666"/>
          <a:ext cx="1188720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105631456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1605893112"/>
                    </a:ext>
                  </a:extLst>
                </a:gridCol>
              </a:tblGrid>
              <a:tr h="3095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15118"/>
                  </a:ext>
                </a:extLst>
              </a:tr>
              <a:tr h="1238073">
                <a:tc>
                  <a:txBody>
                    <a:bodyPr/>
                    <a:lstStyle/>
                    <a:p>
                      <a:r>
                        <a:rPr lang="ru-RU" dirty="0" smtClean="0"/>
                        <a:t>7. </a:t>
                      </a:r>
                      <a:r>
                        <a:rPr lang="ru-RU" dirty="0" err="1" smtClean="0"/>
                        <a:t>Молодий</a:t>
                      </a:r>
                      <a:r>
                        <a:rPr lang="ru-RU" dirty="0" smtClean="0"/>
                        <a:t> </a:t>
                      </a:r>
                      <a:r>
                        <a:rPr lang="uk-UA" dirty="0" smtClean="0"/>
                        <a:t>дарує тещі чоботи, тестю-шапку;</a:t>
                      </a:r>
                    </a:p>
                    <a:p>
                      <a:r>
                        <a:rPr lang="uk-UA" dirty="0" smtClean="0"/>
                        <a:t>    пісні і танці.</a:t>
                      </a:r>
                    </a:p>
                    <a:p>
                      <a:r>
                        <a:rPr lang="uk-UA" dirty="0" smtClean="0"/>
                        <a:t>8. Від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їзд</a:t>
                      </a:r>
                      <a:r>
                        <a:rPr lang="uk-UA" dirty="0" smtClean="0"/>
                        <a:t> молодих, бояр, родичів, гостей.</a:t>
                      </a:r>
                    </a:p>
                    <a:p>
                      <a:r>
                        <a:rPr lang="uk-UA" dirty="0" smtClean="0"/>
                        <a:t>9. </a:t>
                      </a:r>
                      <a:r>
                        <a:rPr lang="uk-UA" dirty="0" err="1" smtClean="0"/>
                        <a:t>Дружчини</a:t>
                      </a:r>
                      <a:r>
                        <a:rPr lang="uk-UA" dirty="0" smtClean="0"/>
                        <a:t> (інсценізація «весілля» старшої </a:t>
                      </a:r>
                    </a:p>
                    <a:p>
                      <a:r>
                        <a:rPr lang="uk-UA" dirty="0" smtClean="0"/>
                        <a:t>    дружки із старшим боярином).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32570"/>
                  </a:ext>
                </a:extLst>
              </a:tr>
              <a:tr h="309518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</a:t>
                      </a:r>
                      <a:r>
                        <a:rPr lang="uk-UA" u="sng" dirty="0" smtClean="0"/>
                        <a:t>Понеділок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u="sng" dirty="0" smtClean="0"/>
                        <a:t>Понеділок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761860"/>
                  </a:ext>
                </a:extLst>
              </a:tr>
              <a:tr h="100593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dirty="0" smtClean="0"/>
                        <a:t>Збирається рід молодої (перезва), їдуть до батьків молодого, співають жартівливих пісень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/>
                        <a:t>Ділять коровай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dirty="0" smtClean="0"/>
                        <a:t>Приїздить перезва.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uk-UA" dirty="0" smtClean="0"/>
                    </a:p>
                    <a:p>
                      <a:pPr marL="342900" indent="-342900">
                        <a:buAutoNum type="arabicPeriod"/>
                      </a:pPr>
                      <a:endParaRPr lang="uk-UA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/>
                        <a:t>Перепій, подарунки, пісні до кожного, хто дарує.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515278"/>
                  </a:ext>
                </a:extLst>
              </a:tr>
              <a:tr h="309518">
                <a:tc>
                  <a:txBody>
                    <a:bodyPr/>
                    <a:lstStyle/>
                    <a:p>
                      <a:r>
                        <a:rPr lang="uk-UA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946830"/>
                  </a:ext>
                </a:extLst>
              </a:tr>
              <a:tr h="3095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440458"/>
                  </a:ext>
                </a:extLst>
              </a:tr>
              <a:tr h="1238073">
                <a:tc>
                  <a:txBody>
                    <a:bodyPr/>
                    <a:lstStyle/>
                    <a:p>
                      <a:r>
                        <a:rPr lang="uk-UA" dirty="0" smtClean="0"/>
                        <a:t> У наступні дні починалися </a:t>
                      </a:r>
                      <a:r>
                        <a:rPr lang="uk-UA" dirty="0" err="1" smtClean="0"/>
                        <a:t>післявесільні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розаги</a:t>
                      </a:r>
                      <a:r>
                        <a:rPr lang="uk-UA" dirty="0" smtClean="0"/>
                        <a:t>, бесіди, жарти. Влаштовували «циганщину»- гуляння з перевдяганнями, танцями та музикантами. Події, що відбувалися на весіллі,</a:t>
                      </a:r>
                      <a:r>
                        <a:rPr lang="uk-UA" baseline="0" dirty="0" smtClean="0"/>
                        <a:t> знайшли відображення у весільних піснях.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956"/>
                  </a:ext>
                </a:extLst>
              </a:tr>
              <a:tr h="3095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23144"/>
                  </a:ext>
                </a:extLst>
              </a:tr>
              <a:tr h="3095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7460"/>
                  </a:ext>
                </a:extLst>
              </a:tr>
              <a:tr h="3095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0050"/>
                  </a:ext>
                </a:extLst>
              </a:tr>
              <a:tr h="309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07172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21" y="4206874"/>
            <a:ext cx="3978179" cy="2983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8352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88"/>
            <a:ext cx="12191999" cy="6877988"/>
          </a:xfrm>
        </p:spPr>
      </p:pic>
      <p:sp>
        <p:nvSpPr>
          <p:cNvPr id="6" name="TextBox 5"/>
          <p:cNvSpPr txBox="1"/>
          <p:nvPr/>
        </p:nvSpPr>
        <p:spPr>
          <a:xfrm>
            <a:off x="838200" y="858982"/>
            <a:ext cx="28841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 п</a:t>
            </a:r>
            <a:r>
              <a:rPr lang="en-US" dirty="0" smtClean="0"/>
              <a:t>’</a:t>
            </a:r>
            <a:r>
              <a:rPr lang="uk-UA" dirty="0" err="1" smtClean="0"/>
              <a:t>ятниця</a:t>
            </a:r>
            <a:r>
              <a:rPr lang="uk-UA" dirty="0" smtClean="0"/>
              <a:t>- починальниця,</a:t>
            </a:r>
          </a:p>
          <a:p>
            <a:r>
              <a:rPr lang="uk-UA" dirty="0" smtClean="0"/>
              <a:t>А субота- коровайниця,</a:t>
            </a:r>
          </a:p>
          <a:p>
            <a:r>
              <a:rPr lang="uk-UA" dirty="0" smtClean="0"/>
              <a:t>В неділя- </a:t>
            </a:r>
            <a:r>
              <a:rPr lang="uk-UA" dirty="0" err="1" smtClean="0"/>
              <a:t>вінчальниця</a:t>
            </a:r>
            <a:r>
              <a:rPr lang="uk-UA" dirty="0" smtClean="0"/>
              <a:t>,</a:t>
            </a:r>
          </a:p>
          <a:p>
            <a:r>
              <a:rPr lang="uk-UA" dirty="0" smtClean="0"/>
              <a:t>А в понеділок-напиватися,</a:t>
            </a:r>
          </a:p>
          <a:p>
            <a:r>
              <a:rPr lang="uk-UA" dirty="0" smtClean="0"/>
              <a:t>А в вівторок-похмелятися, </a:t>
            </a:r>
          </a:p>
          <a:p>
            <a:r>
              <a:rPr lang="uk-UA" dirty="0" smtClean="0"/>
              <a:t>А середу- їсти, пити,</a:t>
            </a:r>
          </a:p>
          <a:p>
            <a:r>
              <a:rPr lang="uk-UA" dirty="0" smtClean="0"/>
              <a:t>А в четвер порядок чинити,</a:t>
            </a:r>
          </a:p>
          <a:p>
            <a:r>
              <a:rPr lang="uk-UA" dirty="0" smtClean="0"/>
              <a:t>А в п</a:t>
            </a:r>
            <a:r>
              <a:rPr lang="en-US" dirty="0" smtClean="0"/>
              <a:t>’</a:t>
            </a:r>
            <a:r>
              <a:rPr lang="uk-UA" dirty="0" err="1" smtClean="0"/>
              <a:t>ятницю</a:t>
            </a:r>
            <a:r>
              <a:rPr lang="uk-UA" dirty="0" smtClean="0"/>
              <a:t> по обіду, </a:t>
            </a:r>
          </a:p>
          <a:p>
            <a:r>
              <a:rPr lang="uk-UA" dirty="0" smtClean="0"/>
              <a:t>Та й додому поїду.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665018"/>
            <a:ext cx="5846619" cy="461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 rot="10800000">
            <a:off x="10983288" y="6416944"/>
            <a:ext cx="986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 А.М.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04411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79672"/>
          </a:xfrm>
        </p:spPr>
      </p:pic>
      <p:sp>
        <p:nvSpPr>
          <p:cNvPr id="5" name="TextBox 4"/>
          <p:cNvSpPr txBox="1"/>
          <p:nvPr/>
        </p:nvSpPr>
        <p:spPr>
          <a:xfrm>
            <a:off x="318654" y="1027906"/>
            <a:ext cx="106541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Пісенні</a:t>
            </a:r>
            <a:r>
              <a:rPr lang="ru-RU" sz="2400" dirty="0"/>
              <a:t> </a:t>
            </a:r>
            <a:r>
              <a:rPr lang="ru-RU" sz="2400" dirty="0" err="1"/>
              <a:t>тексти</a:t>
            </a:r>
            <a:r>
              <a:rPr lang="ru-RU" sz="2400" dirty="0"/>
              <a:t> </a:t>
            </a:r>
            <a:r>
              <a:rPr lang="ru-RU" sz="2400" dirty="0" err="1"/>
              <a:t>пов'язані</a:t>
            </a:r>
            <a:r>
              <a:rPr lang="ru-RU" sz="2400" dirty="0"/>
              <a:t> з обрядом образно-</a:t>
            </a:r>
            <a:r>
              <a:rPr lang="ru-RU" sz="2400" dirty="0" err="1"/>
              <a:t>емоційно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в них </a:t>
            </a:r>
            <a:r>
              <a:rPr lang="ru-RU" sz="2400" dirty="0" err="1"/>
              <a:t>розкривається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весілля</a:t>
            </a:r>
            <a:r>
              <a:rPr lang="ru-RU" sz="2400" dirty="0"/>
              <a:t> до </a:t>
            </a:r>
            <a:r>
              <a:rPr lang="ru-RU" sz="2400" dirty="0" err="1"/>
              <a:t>подій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Пісні</a:t>
            </a:r>
            <a:r>
              <a:rPr lang="ru-RU" sz="2400" dirty="0"/>
              <a:t> </a:t>
            </a:r>
            <a:r>
              <a:rPr lang="ru-RU" sz="2400" dirty="0" err="1"/>
              <a:t>групуються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провідних</a:t>
            </a:r>
            <a:r>
              <a:rPr lang="ru-RU" sz="2400" dirty="0"/>
              <a:t> тем:</a:t>
            </a:r>
          </a:p>
          <a:p>
            <a:r>
              <a:rPr lang="ru-RU" sz="2400" dirty="0"/>
              <a:t>- жаль (дочки - за </a:t>
            </a:r>
            <a:r>
              <a:rPr lang="ru-RU" sz="2400" dirty="0" err="1"/>
              <a:t>домівкою</a:t>
            </a:r>
            <a:r>
              <a:rPr lang="ru-RU" sz="2400" dirty="0"/>
              <a:t> і </a:t>
            </a:r>
            <a:r>
              <a:rPr lang="ru-RU" sz="2400" dirty="0" err="1"/>
              <a:t>дівуванням</a:t>
            </a:r>
            <a:r>
              <a:rPr lang="ru-RU" sz="2400" dirty="0"/>
              <a:t>; </a:t>
            </a:r>
            <a:r>
              <a:rPr lang="ru-RU" sz="2400" dirty="0" err="1"/>
              <a:t>батьків</a:t>
            </a:r>
            <a:r>
              <a:rPr lang="ru-RU" sz="2400" dirty="0"/>
              <a:t> - за дочкою);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гірка</a:t>
            </a:r>
            <a:r>
              <a:rPr lang="ru-RU" sz="2400" dirty="0"/>
              <a:t> </a:t>
            </a:r>
            <a:r>
              <a:rPr lang="ru-RU" sz="2400" dirty="0" err="1"/>
              <a:t>жіноча</a:t>
            </a:r>
            <a:r>
              <a:rPr lang="ru-RU" sz="2400" dirty="0"/>
              <a:t> доля (</a:t>
            </a:r>
            <a:r>
              <a:rPr lang="ru-RU" sz="2400" dirty="0" err="1"/>
              <a:t>життя</a:t>
            </a:r>
            <a:r>
              <a:rPr lang="ru-RU" sz="2400" dirty="0"/>
              <a:t> у </a:t>
            </a:r>
            <a:r>
              <a:rPr lang="ru-RU" sz="2400" dirty="0" err="1"/>
              <a:t>чужій</a:t>
            </a:r>
            <a:r>
              <a:rPr lang="ru-RU" sz="2400" dirty="0"/>
              <a:t> </a:t>
            </a:r>
            <a:r>
              <a:rPr lang="ru-RU" sz="2400" dirty="0" err="1"/>
              <a:t>родині</a:t>
            </a:r>
            <a:r>
              <a:rPr lang="ru-RU" sz="2400" dirty="0"/>
              <a:t>, лиха свекруха, </a:t>
            </a:r>
            <a:r>
              <a:rPr lang="ru-RU" sz="2400" dirty="0" err="1"/>
              <a:t>нелюбий</a:t>
            </a:r>
            <a:r>
              <a:rPr lang="ru-RU" sz="2400" dirty="0"/>
              <a:t> </a:t>
            </a:r>
            <a:r>
              <a:rPr lang="ru-RU" sz="2400" dirty="0" err="1"/>
              <a:t>чоловік</a:t>
            </a:r>
            <a:r>
              <a:rPr lang="ru-RU" sz="2400" dirty="0"/>
              <a:t>);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величання</a:t>
            </a:r>
            <a:r>
              <a:rPr lang="ru-RU" sz="2400" dirty="0"/>
              <a:t>, </a:t>
            </a:r>
            <a:r>
              <a:rPr lang="ru-RU" sz="2400" dirty="0" err="1"/>
              <a:t>привітання</a:t>
            </a:r>
            <a:r>
              <a:rPr lang="ru-RU" sz="2400" dirty="0"/>
              <a:t> </a:t>
            </a:r>
            <a:r>
              <a:rPr lang="ru-RU" sz="2400" dirty="0" err="1"/>
              <a:t>молодих</a:t>
            </a:r>
            <a:r>
              <a:rPr lang="ru-RU" sz="2400" dirty="0"/>
              <a:t>, роду, </a:t>
            </a:r>
            <a:r>
              <a:rPr lang="ru-RU" sz="2400" dirty="0" err="1"/>
              <a:t>батьків</a:t>
            </a:r>
            <a:r>
              <a:rPr lang="ru-RU" sz="2400" dirty="0"/>
              <a:t>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жарти</a:t>
            </a:r>
            <a:r>
              <a:rPr lang="ru-RU" sz="2400" dirty="0"/>
              <a:t> (</a:t>
            </a:r>
            <a:r>
              <a:rPr lang="ru-RU" sz="2400" dirty="0" err="1"/>
              <a:t>кепкування</a:t>
            </a:r>
            <a:r>
              <a:rPr lang="ru-RU" sz="2400" dirty="0"/>
              <a:t>, </a:t>
            </a:r>
            <a:r>
              <a:rPr lang="ru-RU" sz="2400" dirty="0" err="1"/>
              <a:t>перекори</a:t>
            </a:r>
            <a:r>
              <a:rPr lang="ru-RU" sz="2400" dirty="0"/>
              <a:t> свах, бояр, </a:t>
            </a:r>
            <a:r>
              <a:rPr lang="ru-RU" sz="2400" dirty="0" err="1"/>
              <a:t>світилок</a:t>
            </a:r>
            <a:r>
              <a:rPr lang="ru-RU" sz="2400" dirty="0"/>
              <a:t>, дружок - як правило,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короткі</a:t>
            </a:r>
            <a:r>
              <a:rPr lang="ru-RU" sz="2400" dirty="0"/>
              <a:t> 3-4-рядкові </a:t>
            </a:r>
            <a:r>
              <a:rPr lang="ru-RU" sz="2400" dirty="0" err="1"/>
              <a:t>дотинки</a:t>
            </a:r>
            <a:r>
              <a:rPr lang="ru-RU" sz="2400" dirty="0"/>
              <a:t>, </a:t>
            </a:r>
            <a:r>
              <a:rPr lang="ru-RU" sz="2400" dirty="0" err="1"/>
              <a:t>дотепні</a:t>
            </a:r>
            <a:r>
              <a:rPr lang="ru-RU" sz="2400" dirty="0"/>
              <a:t>, </a:t>
            </a:r>
            <a:r>
              <a:rPr lang="ru-RU" sz="2400" dirty="0" err="1"/>
              <a:t>жваві</a:t>
            </a:r>
            <a:r>
              <a:rPr lang="ru-RU" sz="2400" dirty="0"/>
              <a:t>, </a:t>
            </a:r>
            <a:r>
              <a:rPr lang="ru-RU" sz="2400" dirty="0" err="1"/>
              <a:t>сповнені</a:t>
            </a:r>
            <a:r>
              <a:rPr lang="ru-RU" sz="2400" dirty="0"/>
              <a:t> </a:t>
            </a:r>
            <a:r>
              <a:rPr lang="ru-RU" sz="2400" dirty="0" err="1"/>
              <a:t>іскрометного</a:t>
            </a:r>
            <a:r>
              <a:rPr lang="ru-RU" sz="2400" dirty="0"/>
              <a:t> </a:t>
            </a:r>
            <a:r>
              <a:rPr lang="ru-RU" sz="2400" dirty="0" err="1"/>
              <a:t>гумору</a:t>
            </a:r>
            <a:r>
              <a:rPr lang="ru-RU" sz="2400" dirty="0"/>
              <a:t>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3" y="4074893"/>
            <a:ext cx="3735236" cy="2907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 rot="10800000">
            <a:off x="11184020" y="6451775"/>
            <a:ext cx="6944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</a:t>
            </a:r>
          </a:p>
          <a:p>
            <a:r>
              <a:rPr lang="uk-UA" sz="1050" dirty="0" smtClean="0"/>
              <a:t>А.М.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4843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-51161"/>
            <a:ext cx="12316691" cy="71585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56" r="1136"/>
          <a:stretch/>
        </p:blipFill>
        <p:spPr>
          <a:xfrm>
            <a:off x="512618" y="249383"/>
            <a:ext cx="8686799" cy="56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8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роспівайте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3"/>
            <a:ext cx="12288982" cy="696631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2" r="28586"/>
          <a:stretch/>
        </p:blipFill>
        <p:spPr>
          <a:xfrm>
            <a:off x="214745" y="258040"/>
            <a:ext cx="5340927" cy="3759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r="20606"/>
          <a:stretch/>
        </p:blipFill>
        <p:spPr>
          <a:xfrm>
            <a:off x="5555671" y="3352476"/>
            <a:ext cx="6497783" cy="3505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873" y="365125"/>
            <a:ext cx="5964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Співйте</a:t>
            </a:r>
            <a:r>
              <a:rPr lang="uk-UA" sz="2400" dirty="0" smtClean="0"/>
              <a:t> пісні «Ой, </a:t>
            </a:r>
            <a:r>
              <a:rPr lang="uk-UA" sz="2400" dirty="0" err="1" smtClean="0"/>
              <a:t>сивая</a:t>
            </a:r>
            <a:r>
              <a:rPr lang="uk-UA" sz="2400" dirty="0" smtClean="0"/>
              <a:t> зозуленька» та «Чоботи».</a:t>
            </a:r>
          </a:p>
          <a:p>
            <a:r>
              <a:rPr lang="uk-UA" sz="2400" dirty="0" smtClean="0"/>
              <a:t>З</a:t>
            </a:r>
            <a:r>
              <a:rPr lang="en-US" sz="2400" dirty="0" smtClean="0"/>
              <a:t>’</a:t>
            </a:r>
            <a:r>
              <a:rPr lang="uk-UA" sz="2400" dirty="0" smtClean="0"/>
              <a:t>ясуйте, в якій частині обряду виконуються ці пісні. </a:t>
            </a:r>
            <a:r>
              <a:rPr lang="uk-UA" sz="2400" dirty="0" err="1" smtClean="0"/>
              <a:t>Обгрунтуйте</a:t>
            </a:r>
            <a:r>
              <a:rPr lang="uk-UA" sz="2400" dirty="0" smtClean="0"/>
              <a:t> відповідь.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540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51164" y="2022764"/>
            <a:ext cx="9809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Плачі</a:t>
            </a:r>
            <a:r>
              <a:rPr lang="ru-RU" sz="2400" dirty="0"/>
              <a:t> та </a:t>
            </a:r>
            <a:r>
              <a:rPr lang="ru-RU" sz="2400" dirty="0" err="1"/>
              <a:t>голосіння</a:t>
            </a:r>
            <a:r>
              <a:rPr lang="ru-RU" sz="2400" dirty="0"/>
              <a:t> належать до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найархаїчніших</a:t>
            </a:r>
            <a:r>
              <a:rPr lang="ru-RU" sz="2400" dirty="0"/>
              <a:t> </a:t>
            </a:r>
            <a:r>
              <a:rPr lang="ru-RU" sz="2400" dirty="0" err="1"/>
              <a:t>родинно-обрядових</a:t>
            </a:r>
            <a:r>
              <a:rPr lang="ru-RU" sz="2400" dirty="0"/>
              <a:t> </a:t>
            </a:r>
            <a:r>
              <a:rPr lang="ru-RU" sz="2400" dirty="0" err="1"/>
              <a:t>пісень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давній</a:t>
            </a:r>
            <a:r>
              <a:rPr lang="ru-RU" sz="2400" dirty="0"/>
              <a:t> вид фольклору </a:t>
            </a:r>
            <a:r>
              <a:rPr lang="ru-RU" sz="2400" dirty="0" err="1"/>
              <a:t>згадується</a:t>
            </a:r>
            <a:r>
              <a:rPr lang="ru-RU" sz="2400" dirty="0"/>
              <a:t> в </a:t>
            </a:r>
            <a:r>
              <a:rPr lang="ru-RU" sz="2400" dirty="0" err="1"/>
              <a:t>літописах</a:t>
            </a:r>
            <a:r>
              <a:rPr lang="ru-RU" sz="2400" dirty="0"/>
              <a:t>, </a:t>
            </a:r>
            <a:r>
              <a:rPr lang="ru-RU" sz="2400" dirty="0" err="1"/>
              <a:t>літературних</a:t>
            </a:r>
            <a:r>
              <a:rPr lang="ru-RU" sz="2400" dirty="0"/>
              <a:t> </a:t>
            </a:r>
            <a:r>
              <a:rPr lang="ru-RU" sz="2400" dirty="0" err="1"/>
              <a:t>творах</a:t>
            </a:r>
            <a:r>
              <a:rPr lang="ru-RU" sz="2400" dirty="0"/>
              <a:t> (</a:t>
            </a:r>
            <a:r>
              <a:rPr lang="ru-RU" sz="2400" dirty="0" err="1"/>
              <a:t>пригадаймо</a:t>
            </a:r>
            <a:r>
              <a:rPr lang="ru-RU" sz="2400" dirty="0"/>
              <a:t> </a:t>
            </a:r>
            <a:r>
              <a:rPr lang="ru-RU" sz="2400" dirty="0" err="1"/>
              <a:t>відомий</a:t>
            </a:r>
            <a:r>
              <a:rPr lang="ru-RU" sz="2400" dirty="0"/>
              <a:t> «Плач </a:t>
            </a:r>
            <a:r>
              <a:rPr lang="ru-RU" sz="2400" dirty="0" err="1"/>
              <a:t>Ярославни</a:t>
            </a:r>
            <a:r>
              <a:rPr lang="ru-RU" sz="2400" dirty="0"/>
              <a:t>» </a:t>
            </a:r>
            <a:r>
              <a:rPr lang="ru-RU" sz="2400" dirty="0" err="1"/>
              <a:t>зі</a:t>
            </a:r>
            <a:r>
              <a:rPr lang="ru-RU" sz="2400" dirty="0"/>
              <a:t> «Слова о полку </a:t>
            </a:r>
            <a:r>
              <a:rPr lang="ru-RU" sz="2400" dirty="0" err="1"/>
              <a:t>Ігоревім</a:t>
            </a:r>
            <a:r>
              <a:rPr lang="ru-RU" sz="2400" dirty="0"/>
              <a:t>»). </a:t>
            </a:r>
            <a:r>
              <a:rPr lang="ru-RU" sz="2400" dirty="0" err="1"/>
              <a:t>Особливої</a:t>
            </a:r>
            <a:r>
              <a:rPr lang="ru-RU" sz="2400" dirty="0"/>
              <a:t> </a:t>
            </a:r>
            <a:r>
              <a:rPr lang="ru-RU" sz="2400" dirty="0" err="1"/>
              <a:t>емоційної</a:t>
            </a:r>
            <a:r>
              <a:rPr lang="ru-RU" sz="2400" dirty="0"/>
              <a:t> </a:t>
            </a:r>
            <a:r>
              <a:rPr lang="ru-RU" sz="2400" dirty="0" err="1"/>
              <a:t>аури</a:t>
            </a:r>
            <a:r>
              <a:rPr lang="ru-RU" sz="2400" dirty="0"/>
              <a:t>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творам</a:t>
            </a:r>
            <a:r>
              <a:rPr lang="ru-RU" sz="2400" dirty="0"/>
              <a:t> </a:t>
            </a:r>
            <a:r>
              <a:rPr lang="ru-RU" sz="2400" dirty="0" err="1"/>
              <a:t>надають</a:t>
            </a:r>
            <a:r>
              <a:rPr lang="ru-RU" sz="2400" dirty="0"/>
              <a:t> </a:t>
            </a:r>
            <a:r>
              <a:rPr lang="ru-RU" sz="2400" dirty="0" err="1"/>
              <a:t>напруженість</a:t>
            </a:r>
            <a:r>
              <a:rPr lang="ru-RU" sz="2400" dirty="0"/>
              <a:t> мелодики, для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притаманні</a:t>
            </a:r>
            <a:r>
              <a:rPr lang="ru-RU" sz="2400" dirty="0"/>
              <a:t> </a:t>
            </a:r>
            <a:r>
              <a:rPr lang="ru-RU" sz="2400" dirty="0" err="1"/>
              <a:t>речитативна</a:t>
            </a:r>
            <a:r>
              <a:rPr lang="ru-RU" sz="2400" dirty="0"/>
              <a:t> </a:t>
            </a:r>
            <a:r>
              <a:rPr lang="ru-RU" sz="2400" dirty="0" err="1"/>
              <a:t>декламаційність</a:t>
            </a:r>
            <a:r>
              <a:rPr lang="ru-RU" sz="2400" dirty="0"/>
              <a:t>, </a:t>
            </a:r>
            <a:r>
              <a:rPr lang="ru-RU" sz="2400" dirty="0" err="1"/>
              <a:t>нестійке</a:t>
            </a:r>
            <a:r>
              <a:rPr lang="ru-RU" sz="2400" dirty="0"/>
              <a:t> </a:t>
            </a:r>
            <a:r>
              <a:rPr lang="ru-RU" sz="2400" dirty="0" err="1"/>
              <a:t>інтонування</a:t>
            </a:r>
            <a:r>
              <a:rPr lang="ru-RU" sz="2400" dirty="0"/>
              <a:t> (</a:t>
            </a:r>
            <a:r>
              <a:rPr lang="ru-RU" sz="2400" dirty="0" err="1"/>
              <a:t>вигуки</a:t>
            </a:r>
            <a:r>
              <a:rPr lang="ru-RU" sz="2400" dirty="0"/>
              <a:t>, </a:t>
            </a:r>
            <a:r>
              <a:rPr lang="ru-RU" sz="2400" dirty="0" err="1"/>
              <a:t>схлипування</a:t>
            </a:r>
            <a:r>
              <a:rPr lang="ru-RU" sz="2400" dirty="0"/>
              <a:t>). </a:t>
            </a:r>
            <a:r>
              <a:rPr lang="ru-RU" sz="2400" dirty="0" err="1"/>
              <a:t>Жінки</a:t>
            </a:r>
            <a:r>
              <a:rPr lang="ru-RU" sz="2400" dirty="0"/>
              <a:t>-«</a:t>
            </a:r>
            <a:r>
              <a:rPr lang="ru-RU" sz="2400" dirty="0" err="1"/>
              <a:t>голосильниці</a:t>
            </a:r>
            <a:r>
              <a:rPr lang="ru-RU" sz="2400" dirty="0"/>
              <a:t>» </a:t>
            </a:r>
            <a:r>
              <a:rPr lang="ru-RU" sz="2400" dirty="0" err="1"/>
              <a:t>мали</a:t>
            </a:r>
            <a:r>
              <a:rPr lang="ru-RU" sz="2400" dirty="0"/>
              <a:t> </a:t>
            </a:r>
            <a:r>
              <a:rPr lang="ru-RU" sz="2400" dirty="0" err="1"/>
              <a:t>володіти</a:t>
            </a:r>
            <a:r>
              <a:rPr lang="ru-RU" sz="2400" dirty="0"/>
              <a:t> </a:t>
            </a:r>
            <a:r>
              <a:rPr lang="ru-RU" sz="2400" dirty="0" err="1"/>
              <a:t>особливим</a:t>
            </a:r>
            <a:r>
              <a:rPr lang="ru-RU" sz="2400" dirty="0"/>
              <a:t> даром </a:t>
            </a:r>
            <a:r>
              <a:rPr lang="ru-RU" sz="2400" dirty="0" err="1"/>
              <a:t>музично-поетичної</a:t>
            </a:r>
            <a:r>
              <a:rPr lang="ru-RU" sz="2400" dirty="0"/>
              <a:t> </a:t>
            </a:r>
            <a:r>
              <a:rPr lang="ru-RU" sz="2400" dirty="0" err="1"/>
              <a:t>імпровізації</a:t>
            </a:r>
            <a:r>
              <a:rPr lang="ru-RU" sz="2400" dirty="0"/>
              <a:t>, </a:t>
            </a:r>
            <a:r>
              <a:rPr lang="ru-RU" sz="2400" dirty="0" err="1"/>
              <a:t>адже</a:t>
            </a:r>
            <a:r>
              <a:rPr lang="ru-RU" sz="2400" dirty="0"/>
              <a:t> у плачах вони </a:t>
            </a:r>
            <a:r>
              <a:rPr lang="ru-RU" sz="2400" dirty="0" err="1"/>
              <a:t>розповідали</a:t>
            </a:r>
            <a:r>
              <a:rPr lang="ru-RU" sz="2400" dirty="0"/>
              <a:t> про </a:t>
            </a:r>
            <a:r>
              <a:rPr lang="ru-RU" sz="2400" dirty="0" err="1"/>
              <a:t>події</a:t>
            </a:r>
            <a:r>
              <a:rPr lang="ru-RU" sz="2400" dirty="0"/>
              <a:t> з </a:t>
            </a:r>
            <a:r>
              <a:rPr lang="ru-RU" sz="2400" dirty="0" err="1"/>
              <a:t>минулого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яку </a:t>
            </a:r>
            <a:r>
              <a:rPr lang="ru-RU" sz="2400" dirty="0" err="1"/>
              <a:t>виряджали</a:t>
            </a:r>
            <a:r>
              <a:rPr lang="ru-RU" sz="2400" dirty="0"/>
              <a:t> у </a:t>
            </a:r>
            <a:r>
              <a:rPr lang="ru-RU" sz="2400" dirty="0" err="1"/>
              <a:t>потойбічний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6545" y="484909"/>
            <a:ext cx="5812815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ПЛАЧ</a:t>
            </a:r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І, ГОЛОСІННЯ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0460182" y="6130130"/>
            <a:ext cx="160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Новіоква</a:t>
            </a:r>
            <a:r>
              <a:rPr lang="uk-UA" dirty="0" smtClean="0"/>
              <a:t> А.М.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85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3782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816100"/>
            <a:ext cx="2540000" cy="322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74073" y="487025"/>
            <a:ext cx="913014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Плачі</a:t>
            </a:r>
            <a:r>
              <a:rPr lang="ru-RU" sz="2400" dirty="0"/>
              <a:t>  </a:t>
            </a:r>
            <a:r>
              <a:rPr lang="ru-RU" sz="2400" dirty="0" err="1"/>
              <a:t>декламаційністю</a:t>
            </a:r>
            <a:r>
              <a:rPr lang="ru-RU" sz="2400" dirty="0"/>
              <a:t>, </a:t>
            </a:r>
            <a:r>
              <a:rPr lang="ru-RU" sz="2400" dirty="0" err="1"/>
              <a:t>імпровізаційністю</a:t>
            </a:r>
            <a:r>
              <a:rPr lang="ru-RU" sz="2400" dirty="0"/>
              <a:t> </a:t>
            </a:r>
            <a:r>
              <a:rPr lang="ru-RU" sz="2400" dirty="0" err="1"/>
              <a:t>близьки</a:t>
            </a:r>
            <a:r>
              <a:rPr lang="ru-RU" sz="2400" dirty="0"/>
              <a:t> думам,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поєднує</a:t>
            </a:r>
            <a:r>
              <a:rPr lang="ru-RU" sz="2400" dirty="0"/>
              <a:t> 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мінору</a:t>
            </a:r>
            <a:r>
              <a:rPr lang="ru-RU" sz="2400" dirty="0"/>
              <a:t>, </a:t>
            </a:r>
            <a:r>
              <a:rPr lang="ru-RU" sz="2400" dirty="0" err="1"/>
              <a:t>змінним</a:t>
            </a:r>
            <a:r>
              <a:rPr lang="ru-RU" sz="2400" dirty="0"/>
              <a:t> </a:t>
            </a:r>
            <a:r>
              <a:rPr lang="ru-RU" sz="2400" dirty="0" err="1"/>
              <a:t>розміром</a:t>
            </a:r>
            <a:r>
              <a:rPr lang="ru-RU" sz="2400" dirty="0" smtClean="0"/>
              <a:t>,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кладною </a:t>
            </a:r>
            <a:r>
              <a:rPr lang="ru-RU" sz="2400" dirty="0" err="1" smtClean="0"/>
              <a:t>ритмікою</a:t>
            </a:r>
            <a:r>
              <a:rPr lang="ru-RU" sz="2400" dirty="0" smtClean="0"/>
              <a:t>, </a:t>
            </a:r>
            <a:r>
              <a:rPr lang="ru-RU" sz="2400" dirty="0"/>
              <a:t>великою </a:t>
            </a:r>
            <a:r>
              <a:rPr lang="ru-RU" sz="2400" dirty="0" err="1"/>
              <a:t>кількістю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мелізмів</a:t>
            </a:r>
            <a:r>
              <a:rPr lang="ru-RU" sz="2400" dirty="0"/>
              <a:t>, «</a:t>
            </a:r>
            <a:r>
              <a:rPr lang="ru-RU" sz="2400" dirty="0" smtClean="0"/>
              <a:t>слово- </a:t>
            </a:r>
            <a:r>
              <a:rPr lang="ru-RU" sz="2400" dirty="0" err="1" smtClean="0"/>
              <a:t>обриванням</a:t>
            </a:r>
            <a:r>
              <a:rPr lang="ru-RU" sz="2400" dirty="0" smtClean="0"/>
              <a:t>».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/>
              <a:t>різновиди</a:t>
            </a:r>
            <a:r>
              <a:rPr lang="ru-RU" sz="2400" dirty="0"/>
              <a:t> </a:t>
            </a:r>
            <a:r>
              <a:rPr lang="ru-RU" sz="2400" dirty="0" err="1"/>
              <a:t>голосінь</a:t>
            </a:r>
            <a:r>
              <a:rPr lang="ru-RU" sz="2400" dirty="0"/>
              <a:t> </a:t>
            </a:r>
            <a:r>
              <a:rPr lang="ru-RU" sz="2400" dirty="0" err="1"/>
              <a:t>об´єднані</a:t>
            </a:r>
            <a:r>
              <a:rPr lang="ru-RU" sz="2400" dirty="0"/>
              <a:t> </a:t>
            </a:r>
            <a:r>
              <a:rPr lang="ru-RU" sz="2400" dirty="0" err="1"/>
              <a:t>багатьма</a:t>
            </a:r>
            <a:r>
              <a:rPr lang="ru-RU" sz="2400" dirty="0"/>
              <a:t> </a:t>
            </a:r>
            <a:r>
              <a:rPr lang="ru-RU" sz="2400" dirty="0" err="1"/>
              <a:t>спільними</a:t>
            </a:r>
            <a:r>
              <a:rPr lang="ru-RU" sz="2400" dirty="0"/>
              <a:t> рисами. Головною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ознакою</a:t>
            </a:r>
            <a:r>
              <a:rPr lang="ru-RU" sz="2400" dirty="0"/>
              <a:t> є </a:t>
            </a:r>
            <a:r>
              <a:rPr lang="ru-RU" sz="2400" dirty="0" err="1"/>
              <a:t>вільна</a:t>
            </a:r>
            <a:r>
              <a:rPr lang="ru-RU" sz="2400" dirty="0"/>
              <a:t> </a:t>
            </a:r>
            <a:r>
              <a:rPr lang="ru-RU" sz="2400" dirty="0" err="1"/>
              <a:t>речитативна</a:t>
            </a:r>
            <a:r>
              <a:rPr lang="ru-RU" sz="2400" dirty="0"/>
              <a:t> форма,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зумовлює</a:t>
            </a:r>
            <a:r>
              <a:rPr lang="ru-RU" sz="2400" dirty="0"/>
              <a:t> </a:t>
            </a:r>
            <a:r>
              <a:rPr lang="ru-RU" sz="2400" dirty="0" err="1"/>
              <a:t>нескладність</a:t>
            </a:r>
            <a:r>
              <a:rPr lang="ru-RU" sz="2400" dirty="0"/>
              <a:t> </a:t>
            </a:r>
            <a:r>
              <a:rPr lang="ru-RU" sz="2400" dirty="0" err="1"/>
              <a:t>імпровізувати</a:t>
            </a:r>
            <a:r>
              <a:rPr lang="ru-RU" sz="2400" dirty="0"/>
              <a:t> текст 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; а </a:t>
            </a:r>
            <a:r>
              <a:rPr lang="ru-RU" sz="2400" dirty="0" err="1"/>
              <a:t>також</a:t>
            </a:r>
            <a:r>
              <a:rPr lang="ru-RU" sz="2400" dirty="0"/>
              <a:t> — </a:t>
            </a:r>
            <a:r>
              <a:rPr lang="ru-RU" sz="2400" dirty="0" err="1"/>
              <a:t>насиченість</a:t>
            </a:r>
            <a:r>
              <a:rPr lang="ru-RU" sz="2400" dirty="0"/>
              <a:t> </a:t>
            </a:r>
            <a:r>
              <a:rPr lang="ru-RU" sz="2400" dirty="0" err="1"/>
              <a:t>художніми</a:t>
            </a:r>
            <a:r>
              <a:rPr lang="ru-RU" sz="2400" dirty="0"/>
              <a:t> тропами (</a:t>
            </a:r>
            <a:r>
              <a:rPr lang="ru-RU" sz="2400" dirty="0" err="1"/>
              <a:t>епітетами</a:t>
            </a:r>
            <a:r>
              <a:rPr lang="ru-RU" sz="2400" dirty="0"/>
              <a:t>, </a:t>
            </a:r>
            <a:r>
              <a:rPr lang="ru-RU" sz="2400" dirty="0" err="1"/>
              <a:t>порівняннями</a:t>
            </a:r>
            <a:r>
              <a:rPr lang="ru-RU" sz="2400" dirty="0"/>
              <a:t>, </a:t>
            </a:r>
            <a:r>
              <a:rPr lang="ru-RU" sz="2400" dirty="0" err="1"/>
              <a:t>паралелізмами</a:t>
            </a:r>
            <a:r>
              <a:rPr lang="ru-RU" sz="2400" dirty="0"/>
              <a:t>, метафорами</a:t>
            </a:r>
            <a:r>
              <a:rPr lang="ru-RU" sz="2400" dirty="0" smtClean="0"/>
              <a:t>). </a:t>
            </a:r>
            <a:r>
              <a:rPr lang="ru-RU" sz="2400" dirty="0"/>
              <a:t>Тому </a:t>
            </a:r>
            <a:r>
              <a:rPr lang="ru-RU" sz="2400" dirty="0" err="1"/>
              <a:t>мова</a:t>
            </a:r>
            <a:r>
              <a:rPr lang="ru-RU" sz="2400" dirty="0"/>
              <a:t> </a:t>
            </a:r>
            <a:r>
              <a:rPr lang="ru-RU" sz="2400" dirty="0" err="1"/>
              <a:t>голосінь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урочиста</a:t>
            </a:r>
            <a:r>
              <a:rPr lang="ru-RU" sz="2400" dirty="0"/>
              <a:t>, </a:t>
            </a:r>
            <a:r>
              <a:rPr lang="ru-RU" sz="2400" dirty="0" err="1"/>
              <a:t>піднесена</a:t>
            </a:r>
            <a:r>
              <a:rPr lang="ru-RU" sz="2400" dirty="0"/>
              <a:t> і патетична. </a:t>
            </a:r>
            <a:r>
              <a:rPr lang="ru-RU" sz="2400" dirty="0" err="1"/>
              <a:t>Вірш</a:t>
            </a:r>
            <a:r>
              <a:rPr lang="ru-RU" sz="2400" dirty="0"/>
              <a:t> </a:t>
            </a:r>
            <a:r>
              <a:rPr lang="ru-RU" sz="2400" dirty="0" err="1"/>
              <a:t>голосіння</a:t>
            </a:r>
            <a:r>
              <a:rPr lang="ru-RU" sz="2400" dirty="0"/>
              <a:t> є </a:t>
            </a:r>
            <a:r>
              <a:rPr lang="ru-RU" sz="2400" dirty="0" err="1"/>
              <a:t>нерівномірним</a:t>
            </a:r>
            <a:r>
              <a:rPr lang="ru-RU" sz="2400" dirty="0"/>
              <a:t> та </a:t>
            </a:r>
            <a:r>
              <a:rPr lang="ru-RU" sz="2400" dirty="0" err="1"/>
              <a:t>різноскладовим</a:t>
            </a:r>
            <a:r>
              <a:rPr lang="ru-RU" sz="2400" dirty="0"/>
              <a:t>, </a:t>
            </a:r>
            <a:r>
              <a:rPr lang="ru-RU" sz="2400" dirty="0" err="1"/>
              <a:t>неримованим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з </a:t>
            </a:r>
            <a:r>
              <a:rPr lang="ru-RU" sz="2400" dirty="0" err="1"/>
              <a:t>дієслівною</a:t>
            </a:r>
            <a:r>
              <a:rPr lang="ru-RU" sz="2400" dirty="0"/>
              <a:t> </a:t>
            </a:r>
            <a:r>
              <a:rPr lang="ru-RU" sz="2400" dirty="0" err="1"/>
              <a:t>римою</a:t>
            </a:r>
            <a:r>
              <a:rPr lang="ru-RU" sz="2400" dirty="0"/>
              <a:t> в </a:t>
            </a:r>
            <a:r>
              <a:rPr lang="ru-RU" sz="2400" dirty="0" err="1"/>
              <a:t>кінці</a:t>
            </a:r>
            <a:r>
              <a:rPr lang="ru-RU" sz="2400" dirty="0"/>
              <a:t> </a:t>
            </a:r>
            <a:r>
              <a:rPr lang="ru-RU" sz="2400" dirty="0" err="1"/>
              <a:t>рядків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об´єднуються</a:t>
            </a:r>
            <a:r>
              <a:rPr lang="ru-RU" sz="2400" dirty="0"/>
              <a:t> у </a:t>
            </a:r>
            <a:r>
              <a:rPr lang="ru-RU" sz="2400" dirty="0" err="1"/>
              <a:t>тиради</a:t>
            </a:r>
            <a:r>
              <a:rPr lang="ru-RU" sz="2400" dirty="0"/>
              <a:t>. </a:t>
            </a:r>
            <a:r>
              <a:rPr lang="ru-RU" sz="2400" dirty="0" err="1"/>
              <a:t>Кожна</a:t>
            </a:r>
            <a:r>
              <a:rPr lang="ru-RU" sz="2400" dirty="0"/>
              <a:t> з тирад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виконуватись</a:t>
            </a:r>
            <a:r>
              <a:rPr lang="ru-RU" sz="2400" dirty="0"/>
              <a:t> у </a:t>
            </a:r>
            <a:r>
              <a:rPr lang="ru-RU" sz="2400" dirty="0" err="1"/>
              <a:t>різному</a:t>
            </a:r>
            <a:r>
              <a:rPr lang="ru-RU" sz="2400" dirty="0"/>
              <a:t> </a:t>
            </a:r>
            <a:r>
              <a:rPr lang="ru-RU" sz="2400" dirty="0" err="1"/>
              <a:t>ритмі</a:t>
            </a:r>
            <a:r>
              <a:rPr lang="ru-RU" sz="2400" dirty="0"/>
              <a:t> — </a:t>
            </a:r>
            <a:r>
              <a:rPr lang="ru-RU" sz="2400" dirty="0" err="1"/>
              <a:t>від</a:t>
            </a:r>
            <a:r>
              <a:rPr lang="ru-RU" sz="2400" dirty="0"/>
              <a:t> протяжного плачу до </a:t>
            </a:r>
            <a:r>
              <a:rPr lang="ru-RU" sz="2400" dirty="0" err="1"/>
              <a:t>швидкого</a:t>
            </a:r>
            <a:r>
              <a:rPr lang="ru-RU" sz="2400" dirty="0"/>
              <a:t> </a:t>
            </a:r>
            <a:r>
              <a:rPr lang="ru-RU" sz="2400" dirty="0" err="1"/>
              <a:t>ритмічного</a:t>
            </a:r>
            <a:r>
              <a:rPr lang="ru-RU" sz="2400" dirty="0"/>
              <a:t> </a:t>
            </a:r>
            <a:r>
              <a:rPr lang="ru-RU" sz="2400" dirty="0" err="1"/>
              <a:t>виспівування</a:t>
            </a:r>
            <a:r>
              <a:rPr lang="ru-RU" sz="2400" dirty="0"/>
              <a:t> </a:t>
            </a:r>
            <a:r>
              <a:rPr lang="ru-RU" sz="2400" dirty="0" err="1"/>
              <a:t>позитивних</a:t>
            </a:r>
            <a:r>
              <a:rPr lang="ru-RU" sz="2400" dirty="0"/>
              <a:t> рис </a:t>
            </a:r>
            <a:r>
              <a:rPr lang="ru-RU" sz="2400" dirty="0" err="1"/>
              <a:t>оплакуваного</a:t>
            </a:r>
            <a:r>
              <a:rPr lang="ru-RU" sz="2400" dirty="0"/>
              <a:t> з </a:t>
            </a:r>
            <a:r>
              <a:rPr lang="ru-RU" sz="2400" dirty="0" err="1"/>
              <a:t>перелічувальною</a:t>
            </a:r>
            <a:r>
              <a:rPr lang="ru-RU" sz="2400" dirty="0"/>
              <a:t> </a:t>
            </a:r>
            <a:r>
              <a:rPr lang="ru-RU" sz="2400" dirty="0" err="1"/>
              <a:t>інтонацією</a:t>
            </a:r>
            <a:r>
              <a:rPr lang="ru-RU" sz="2400" dirty="0"/>
              <a:t> та </a:t>
            </a:r>
            <a:r>
              <a:rPr lang="ru-RU" sz="2400" dirty="0" err="1"/>
              <a:t>пестливими</a:t>
            </a:r>
            <a:r>
              <a:rPr lang="ru-RU" sz="2400" dirty="0"/>
              <a:t> словами. </a:t>
            </a:r>
            <a:endParaRPr lang="ru-RU" sz="2400" dirty="0" smtClean="0"/>
          </a:p>
          <a:p>
            <a:r>
              <a:rPr lang="ru-RU" sz="2400" dirty="0"/>
              <a:t>Народ </a:t>
            </a:r>
            <a:r>
              <a:rPr lang="ru-RU" sz="2400" dirty="0" err="1"/>
              <a:t>ставився</a:t>
            </a:r>
            <a:r>
              <a:rPr lang="ru-RU" sz="2400" dirty="0"/>
              <a:t> до  </a:t>
            </a:r>
            <a:r>
              <a:rPr lang="ru-RU" sz="2400" dirty="0" err="1"/>
              <a:t>мистецтва</a:t>
            </a:r>
            <a:r>
              <a:rPr lang="ru-RU" sz="2400" dirty="0"/>
              <a:t>  «</a:t>
            </a:r>
            <a:r>
              <a:rPr lang="ru-RU" sz="2400" dirty="0" err="1"/>
              <a:t>жінок-голосильниць</a:t>
            </a:r>
            <a:r>
              <a:rPr lang="ru-RU" sz="2400" dirty="0"/>
              <a:t>» з великою </a:t>
            </a:r>
            <a:r>
              <a:rPr lang="ru-RU" sz="2400" dirty="0" err="1"/>
              <a:t>пошаною</a:t>
            </a:r>
            <a:r>
              <a:rPr lang="ru-RU" sz="2400" dirty="0"/>
              <a:t>. </a:t>
            </a:r>
            <a:r>
              <a:rPr lang="ru-RU" sz="2400" dirty="0" err="1"/>
              <a:t>Традиції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фольклорного жанру </a:t>
            </a:r>
            <a:r>
              <a:rPr lang="ru-RU" sz="2400" dirty="0" err="1"/>
              <a:t>збереглися</a:t>
            </a:r>
            <a:r>
              <a:rPr lang="ru-RU" sz="2400" dirty="0"/>
              <a:t> до наших </a:t>
            </a:r>
            <a:r>
              <a:rPr lang="ru-RU" sz="2400" dirty="0" err="1"/>
              <a:t>днів</a:t>
            </a:r>
            <a:r>
              <a:rPr lang="ru-RU" sz="2400" dirty="0"/>
              <a:t>.</a:t>
            </a:r>
          </a:p>
          <a:p>
            <a:endParaRPr lang="ru-RU" sz="2400" dirty="0" smtClean="0"/>
          </a:p>
          <a:p>
            <a:r>
              <a:rPr lang="ru-RU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0800000">
            <a:off x="11720944" y="6054436"/>
            <a:ext cx="720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Новікова</a:t>
            </a:r>
          </a:p>
          <a:p>
            <a:r>
              <a:rPr lang="uk-UA" sz="1050" dirty="0" smtClean="0"/>
              <a:t>А.М.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922201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8218"/>
          </a:xfrm>
        </p:spPr>
      </p:pic>
      <p:sp>
        <p:nvSpPr>
          <p:cNvPr id="3" name="TextBox 2"/>
          <p:cNvSpPr txBox="1"/>
          <p:nvPr/>
        </p:nvSpPr>
        <p:spPr>
          <a:xfrm>
            <a:off x="1427018" y="1052945"/>
            <a:ext cx="9378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 smtClean="0"/>
              <a:t>В яких старовинних </a:t>
            </a:r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smtClean="0"/>
              <a:t>ятках згадується про такий вид обрядової </a:t>
            </a:r>
          </a:p>
          <a:p>
            <a:r>
              <a:rPr lang="uk-UA" sz="2400" dirty="0" smtClean="0"/>
              <a:t>       творчості як плач, голосіння</a:t>
            </a:r>
            <a:r>
              <a:rPr lang="uk-UA" dirty="0" smtClean="0"/>
              <a:t>?</a:t>
            </a:r>
          </a:p>
          <a:p>
            <a:pPr marL="342900" indent="-342900">
              <a:buAutoNum type="arabicPlain" startAt="2"/>
            </a:pPr>
            <a:r>
              <a:rPr lang="uk-UA" sz="2400" dirty="0" smtClean="0"/>
              <a:t> Ким виконувались поховальні голосіння?</a:t>
            </a:r>
          </a:p>
          <a:p>
            <a:pPr marL="342900" indent="-342900">
              <a:buAutoNum type="arabicPlain" startAt="2"/>
            </a:pPr>
            <a:r>
              <a:rPr lang="uk-UA" sz="2400" dirty="0"/>
              <a:t> </a:t>
            </a:r>
            <a:r>
              <a:rPr lang="uk-UA" sz="2400" dirty="0" smtClean="0"/>
              <a:t>Які особливості текстів, мелодики, ритму, метру, ладу </a:t>
            </a:r>
            <a:r>
              <a:rPr lang="uk-UA" sz="2400" dirty="0" err="1" smtClean="0"/>
              <a:t>голосінь</a:t>
            </a:r>
            <a:r>
              <a:rPr lang="uk-UA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658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1"/>
            <a:ext cx="12191999" cy="7090136"/>
          </a:xfrm>
        </p:spPr>
      </p:pic>
      <p:sp>
        <p:nvSpPr>
          <p:cNvPr id="5" name="Прямоугольник 4"/>
          <p:cNvSpPr/>
          <p:nvPr/>
        </p:nvSpPr>
        <p:spPr>
          <a:xfrm>
            <a:off x="3354640" y="2052422"/>
            <a:ext cx="5482718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4"/>
                </a:solidFill>
                <a:effectLst/>
              </a:rPr>
              <a:t>ДЯКУЮ ЗА УВАГУ.</a:t>
            </a:r>
          </a:p>
          <a:p>
            <a:pPr algn="ctr"/>
            <a:r>
              <a:rPr lang="uk-UA" sz="2400" b="1" dirty="0" smtClean="0">
                <a:ln/>
                <a:solidFill>
                  <a:schemeClr val="accent4"/>
                </a:solidFill>
              </a:rPr>
              <a:t>ПРЕЗЕНТАЦІЮ ПІДГОТУВАЛА</a:t>
            </a:r>
          </a:p>
          <a:p>
            <a:pPr algn="ctr"/>
            <a:r>
              <a:rPr lang="uk-UA" sz="2400" b="1" dirty="0" err="1" smtClean="0">
                <a:ln/>
                <a:solidFill>
                  <a:schemeClr val="accent4"/>
                </a:solidFill>
              </a:rPr>
              <a:t>А.Новікова</a:t>
            </a:r>
            <a:endParaRPr lang="ru-RU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607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4"/>
            <a:ext cx="12192000" cy="6959051"/>
          </a:xfrm>
        </p:spPr>
      </p:pic>
      <p:sp>
        <p:nvSpPr>
          <p:cNvPr id="6" name="TextBox 5"/>
          <p:cNvSpPr txBox="1"/>
          <p:nvPr/>
        </p:nvSpPr>
        <p:spPr>
          <a:xfrm>
            <a:off x="838200" y="1482436"/>
            <a:ext cx="109715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РОДИННО-ОБРЯДОВІ ПІСНІ </a:t>
            </a:r>
            <a:r>
              <a:rPr lang="ru-RU" sz="3200" dirty="0" smtClean="0"/>
              <a:t>— </a:t>
            </a:r>
            <a:r>
              <a:rPr lang="ru-RU" sz="3200" i="1" dirty="0" smtClean="0"/>
              <a:t>цикл, </a:t>
            </a:r>
            <a:r>
              <a:rPr lang="ru-RU" sz="3200" i="1" dirty="0" err="1" smtClean="0"/>
              <a:t>що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супроводжує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обрядові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пісні</a:t>
            </a:r>
            <a:r>
              <a:rPr lang="ru-RU" sz="3200" i="1" dirty="0" smtClean="0"/>
              <a:t>,</a:t>
            </a:r>
          </a:p>
          <a:p>
            <a:pPr algn="ctr"/>
            <a:r>
              <a:rPr lang="ru-RU" sz="3200" i="1" dirty="0" smtClean="0"/>
              <a:t> </a:t>
            </a:r>
            <a:r>
              <a:rPr lang="ru-RU" sz="3200" i="1" dirty="0" err="1" smtClean="0"/>
              <a:t>пов’язані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із</a:t>
            </a:r>
            <a:r>
              <a:rPr lang="ru-RU" sz="3200" i="1" dirty="0" smtClean="0"/>
              <a:t> такими </a:t>
            </a:r>
            <a:r>
              <a:rPr lang="ru-RU" sz="3200" i="1" dirty="0" err="1" smtClean="0"/>
              <a:t>найважливішими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родинними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подіями</a:t>
            </a:r>
            <a:r>
              <a:rPr lang="ru-RU" sz="3200" i="1" dirty="0" smtClean="0"/>
              <a:t>, як </a:t>
            </a:r>
            <a:r>
              <a:rPr lang="ru-RU" sz="3200" i="1" dirty="0" err="1" smtClean="0"/>
              <a:t>народження</a:t>
            </a:r>
            <a:r>
              <a:rPr lang="ru-RU" sz="3200" i="1" dirty="0" smtClean="0"/>
              <a:t>,</a:t>
            </a:r>
          </a:p>
          <a:p>
            <a:pPr algn="ctr"/>
            <a:r>
              <a:rPr lang="ru-RU" sz="3200" i="1" dirty="0" smtClean="0"/>
              <a:t> </a:t>
            </a:r>
            <a:r>
              <a:rPr lang="ru-RU" sz="3200" i="1" dirty="0" err="1" smtClean="0"/>
              <a:t>створення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сім’ї</a:t>
            </a:r>
            <a:r>
              <a:rPr lang="ru-RU" sz="3200" i="1" dirty="0" smtClean="0"/>
              <a:t>, смерть.</a:t>
            </a:r>
            <a:endParaRPr lang="ru-RU" sz="3200" i="1" dirty="0"/>
          </a:p>
        </p:txBody>
      </p:sp>
      <p:sp>
        <p:nvSpPr>
          <p:cNvPr id="3" name="TextBox 2"/>
          <p:cNvSpPr txBox="1"/>
          <p:nvPr/>
        </p:nvSpPr>
        <p:spPr>
          <a:xfrm rot="10800000">
            <a:off x="11180617" y="6349961"/>
            <a:ext cx="803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Новікова</a:t>
            </a:r>
          </a:p>
          <a:p>
            <a:r>
              <a:rPr lang="uk-UA" sz="1050" dirty="0" smtClean="0"/>
              <a:t>А.М.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749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4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4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65125"/>
            <a:ext cx="14282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Найдорожча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пісня</a:t>
            </a:r>
            <a:r>
              <a:rPr lang="ru-RU" sz="2400" dirty="0" smtClean="0"/>
              <a:t>, з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колисала</a:t>
            </a:r>
            <a:r>
              <a:rPr lang="ru-RU" sz="2400" dirty="0" smtClean="0"/>
              <a:t>».</a:t>
            </a:r>
          </a:p>
          <a:p>
            <a:r>
              <a:rPr lang="ru-RU" sz="2400" dirty="0" err="1" smtClean="0"/>
              <a:t>Колискові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 – жанр </a:t>
            </a:r>
            <a:r>
              <a:rPr lang="ru-RU" sz="2400" dirty="0" err="1" smtClean="0"/>
              <a:t>народної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лірики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специфічний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і форма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функціонально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зумовлені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присиплянням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колисці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Визначальний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колисковій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смисловий,а</a:t>
            </a:r>
            <a:r>
              <a:rPr lang="ru-RU" sz="2400" dirty="0" smtClean="0"/>
              <a:t> </a:t>
            </a:r>
            <a:r>
              <a:rPr lang="ru-RU" sz="2400" dirty="0" err="1" smtClean="0"/>
              <a:t>звуковий</a:t>
            </a:r>
            <a:r>
              <a:rPr lang="ru-RU" sz="2400" dirty="0" smtClean="0"/>
              <a:t> (</a:t>
            </a:r>
            <a:r>
              <a:rPr lang="ru-RU" sz="2400" dirty="0" err="1" smtClean="0"/>
              <a:t>ритмо-мелодійний</a:t>
            </a:r>
            <a:r>
              <a:rPr lang="ru-RU" sz="2400" dirty="0" smtClean="0"/>
              <a:t>) </a:t>
            </a:r>
          </a:p>
          <a:p>
            <a:r>
              <a:rPr lang="ru-RU" sz="2400" dirty="0" smtClean="0"/>
              <a:t>компонент. </a:t>
            </a:r>
          </a:p>
          <a:p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коротенькі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пісеньки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виконуються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матір'ю</a:t>
            </a:r>
            <a:r>
              <a:rPr lang="ru-RU" sz="2400" dirty="0" smtClean="0"/>
              <a:t> (</a:t>
            </a:r>
            <a:r>
              <a:rPr lang="ru-RU" sz="2400" dirty="0" err="1" smtClean="0"/>
              <a:t>рідше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батьком</a:t>
            </a:r>
            <a:r>
              <a:rPr lang="ru-RU" sz="2400" dirty="0" smtClean="0"/>
              <a:t>)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іншими</a:t>
            </a:r>
            <a:r>
              <a:rPr lang="ru-RU" sz="2400" dirty="0" smtClean="0"/>
              <a:t> членами </a:t>
            </a:r>
            <a:r>
              <a:rPr lang="ru-RU" sz="2400" dirty="0" err="1" smtClean="0"/>
              <a:t>родини</a:t>
            </a:r>
            <a:r>
              <a:rPr lang="ru-RU" sz="2400" dirty="0"/>
              <a:t> </a:t>
            </a:r>
            <a:r>
              <a:rPr lang="ru-RU" sz="2400" dirty="0" smtClean="0"/>
              <a:t>над </a:t>
            </a:r>
            <a:r>
              <a:rPr lang="ru-RU" sz="2400" dirty="0" err="1" smtClean="0"/>
              <a:t>колискою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для того,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приспати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Найстійкішим</a:t>
            </a:r>
            <a:r>
              <a:rPr lang="ru-RU" sz="2400" dirty="0" smtClean="0"/>
              <a:t> мотивом в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колискових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піснях</a:t>
            </a:r>
            <a:r>
              <a:rPr lang="ru-RU" sz="2400" dirty="0" smtClean="0"/>
              <a:t> є </a:t>
            </a:r>
            <a:r>
              <a:rPr lang="ru-RU" sz="2400" dirty="0" err="1" smtClean="0"/>
              <a:t>закликання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запрошення</a:t>
            </a:r>
            <a:r>
              <a:rPr lang="ru-RU" sz="2400" dirty="0" smtClean="0"/>
              <a:t> сну до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. Сон </a:t>
            </a:r>
            <a:r>
              <a:rPr lang="ru-RU" sz="2400" dirty="0" err="1" smtClean="0"/>
              <a:t>уявляли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наші</a:t>
            </a:r>
            <a:r>
              <a:rPr lang="ru-RU" sz="2400" dirty="0" smtClean="0"/>
              <a:t> предки як </a:t>
            </a:r>
            <a:r>
              <a:rPr lang="ru-RU" sz="2400" dirty="0" err="1" smtClean="0"/>
              <a:t>істоту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увійти</a:t>
            </a:r>
            <a:endParaRPr lang="ru-RU" sz="2400" dirty="0" smtClean="0"/>
          </a:p>
          <a:p>
            <a:r>
              <a:rPr lang="ru-RU" sz="2400" dirty="0" smtClean="0"/>
              <a:t> в </a:t>
            </a:r>
            <a:r>
              <a:rPr lang="ru-RU" sz="2400" dirty="0" err="1" smtClean="0"/>
              <a:t>людину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вийти</a:t>
            </a:r>
            <a:r>
              <a:rPr lang="ru-RU" sz="2400" dirty="0" smtClean="0"/>
              <a:t> з </a:t>
            </a:r>
            <a:r>
              <a:rPr lang="ru-RU" sz="2400" dirty="0" err="1" smtClean="0"/>
              <a:t>неї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заспокоїти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приспати</a:t>
            </a:r>
            <a:r>
              <a:rPr lang="ru-RU" sz="2400" dirty="0" smtClean="0"/>
              <a:t>, ввести в стан абсолютного </a:t>
            </a:r>
            <a:r>
              <a:rPr lang="ru-RU" sz="2400" dirty="0" err="1" smtClean="0"/>
              <a:t>спокою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давнину</a:t>
            </a:r>
            <a:r>
              <a:rPr lang="ru-RU" sz="2400" dirty="0" smtClean="0"/>
              <a:t> сон </a:t>
            </a:r>
            <a:r>
              <a:rPr lang="ru-RU" sz="2400" dirty="0" err="1" smtClean="0"/>
              <a:t>сприймався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невластивий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фізичний</a:t>
            </a:r>
            <a:r>
              <a:rPr lang="ru-RU" sz="2400" dirty="0" smtClean="0"/>
              <a:t> стан,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настає</a:t>
            </a:r>
            <a:r>
              <a:rPr lang="ru-RU" sz="2400" dirty="0" smtClean="0"/>
              <a:t> в </a:t>
            </a:r>
          </a:p>
          <a:p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/>
              <a:t> </a:t>
            </a:r>
            <a:r>
              <a:rPr lang="ru-RU" sz="2400" dirty="0" err="1" smtClean="0"/>
              <a:t>якихось</a:t>
            </a:r>
            <a:r>
              <a:rPr lang="ru-RU" sz="2400" dirty="0" smtClean="0"/>
              <a:t> сил, </a:t>
            </a:r>
            <a:r>
              <a:rPr lang="ru-RU" sz="2400" dirty="0" err="1" smtClean="0"/>
              <a:t>духів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Такими силами є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 Сну та </a:t>
            </a:r>
            <a:r>
              <a:rPr lang="ru-RU" sz="2400" dirty="0" err="1"/>
              <a:t>Д</a:t>
            </a:r>
            <a:r>
              <a:rPr lang="ru-RU" sz="2400" smtClean="0"/>
              <a:t>рімоти</a:t>
            </a:r>
            <a:r>
              <a:rPr lang="ru-RU" sz="2400" dirty="0" smtClean="0"/>
              <a:t>, до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звертається</a:t>
            </a:r>
            <a:r>
              <a:rPr lang="ru-RU" sz="2400" dirty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в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колискових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піснях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 rot="10800000">
            <a:off x="10796628" y="6096000"/>
            <a:ext cx="111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Новікова </a:t>
            </a:r>
          </a:p>
          <a:p>
            <a:r>
              <a:rPr lang="uk-UA" dirty="0" smtClean="0"/>
              <a:t>А.М.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2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34290" y="365125"/>
            <a:ext cx="110420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Сон та </a:t>
            </a:r>
            <a:r>
              <a:rPr lang="ru-RU" sz="2400" dirty="0" err="1"/>
              <a:t>Дрімота</a:t>
            </a:r>
            <a:r>
              <a:rPr lang="ru-RU" sz="2400" dirty="0"/>
              <a:t> </a:t>
            </a:r>
            <a:r>
              <a:rPr lang="ru-RU" sz="2400" dirty="0" err="1"/>
              <a:t>уподібнюються</a:t>
            </a:r>
            <a:r>
              <a:rPr lang="ru-RU" sz="2400" dirty="0"/>
              <a:t> до людей, вони </a:t>
            </a:r>
            <a:r>
              <a:rPr lang="ru-RU" sz="2400" dirty="0" err="1"/>
              <a:t>ходять</a:t>
            </a:r>
            <a:r>
              <a:rPr lang="ru-RU" sz="2400" dirty="0"/>
              <a:t>, </a:t>
            </a:r>
            <a:r>
              <a:rPr lang="ru-RU" sz="2400" dirty="0" err="1"/>
              <a:t>співають</a:t>
            </a:r>
            <a:r>
              <a:rPr lang="ru-RU" sz="2400" dirty="0"/>
              <a:t>, </a:t>
            </a:r>
            <a:r>
              <a:rPr lang="ru-RU" sz="2400" dirty="0" err="1"/>
              <a:t>ділять</a:t>
            </a:r>
            <a:r>
              <a:rPr lang="ru-RU" sz="2400" dirty="0"/>
              <a:t> </a:t>
            </a:r>
            <a:r>
              <a:rPr lang="ru-RU" sz="2400" dirty="0" err="1" smtClean="0"/>
              <a:t>обов'язки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(«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будеш</a:t>
            </a:r>
            <a:r>
              <a:rPr lang="ru-RU" sz="2400" dirty="0"/>
              <a:t> </a:t>
            </a:r>
            <a:r>
              <a:rPr lang="ru-RU" sz="2400" dirty="0" err="1"/>
              <a:t>колихати</a:t>
            </a:r>
            <a:r>
              <a:rPr lang="ru-RU" sz="2400" dirty="0"/>
              <a:t>, а я буду </a:t>
            </a:r>
            <a:r>
              <a:rPr lang="ru-RU" sz="2400" dirty="0" err="1"/>
              <a:t>присипляти</a:t>
            </a:r>
            <a:r>
              <a:rPr lang="ru-RU" sz="2400" dirty="0" smtClean="0"/>
              <a:t>»).</a:t>
            </a:r>
          </a:p>
          <a:p>
            <a:endParaRPr lang="ru-RU" sz="2400" dirty="0" smtClean="0"/>
          </a:p>
          <a:p>
            <a:r>
              <a:rPr lang="ru-RU" sz="2400" dirty="0"/>
              <a:t>Ритм і темп – </a:t>
            </a:r>
            <a:r>
              <a:rPr lang="ru-RU" sz="2400" dirty="0" err="1"/>
              <a:t>зумовлені</a:t>
            </a:r>
            <a:r>
              <a:rPr lang="ru-RU" sz="2400" dirty="0"/>
              <a:t> темпом </a:t>
            </a:r>
            <a:r>
              <a:rPr lang="ru-RU" sz="2400" dirty="0" err="1"/>
              <a:t>гойдання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Мелодія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наспівна</a:t>
            </a:r>
            <a:r>
              <a:rPr lang="ru-RU" sz="2400" dirty="0"/>
              <a:t>, нескладна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Мета </a:t>
            </a:r>
            <a:r>
              <a:rPr lang="ru-RU" sz="2400" dirty="0" err="1"/>
              <a:t>колисанки</a:t>
            </a:r>
            <a:r>
              <a:rPr lang="ru-RU" sz="2400" dirty="0"/>
              <a:t> – </a:t>
            </a:r>
            <a:r>
              <a:rPr lang="ru-RU" sz="2400" dirty="0" err="1"/>
              <a:t>відповідними</a:t>
            </a:r>
            <a:r>
              <a:rPr lang="ru-RU" sz="2400" dirty="0"/>
              <a:t> </a:t>
            </a:r>
            <a:r>
              <a:rPr lang="ru-RU" sz="2400" dirty="0" err="1"/>
              <a:t>рухами</a:t>
            </a:r>
            <a:r>
              <a:rPr lang="ru-RU" sz="2400" dirty="0"/>
              <a:t>, </a:t>
            </a:r>
            <a:r>
              <a:rPr lang="ru-RU" sz="2400" dirty="0" err="1"/>
              <a:t>монотонним</a:t>
            </a:r>
            <a:r>
              <a:rPr lang="ru-RU" sz="2400" dirty="0"/>
              <a:t> </a:t>
            </a:r>
            <a:r>
              <a:rPr lang="ru-RU" sz="2400" dirty="0" err="1"/>
              <a:t>співом</a:t>
            </a:r>
            <a:r>
              <a:rPr lang="ru-RU" sz="2400" dirty="0"/>
              <a:t> і </a:t>
            </a:r>
            <a:r>
              <a:rPr lang="ru-RU" sz="2400" dirty="0" err="1"/>
              <a:t>приємними</a:t>
            </a:r>
            <a:r>
              <a:rPr lang="ru-RU" sz="2400" dirty="0"/>
              <a:t> </a:t>
            </a:r>
            <a:r>
              <a:rPr lang="ru-RU" sz="2400" dirty="0" err="1"/>
              <a:t>дитині</a:t>
            </a:r>
            <a:r>
              <a:rPr lang="ru-RU" sz="2400" dirty="0"/>
              <a:t> </a:t>
            </a:r>
            <a:r>
              <a:rPr lang="ru-RU" sz="2400" dirty="0" err="1"/>
              <a:t>словесними</a:t>
            </a:r>
            <a:r>
              <a:rPr lang="ru-RU" sz="2400" dirty="0"/>
              <a:t> </a:t>
            </a:r>
            <a:r>
              <a:rPr lang="ru-RU" sz="2400" dirty="0" smtClean="0"/>
              <a:t>образами </a:t>
            </a:r>
            <a:r>
              <a:rPr lang="ru-RU" sz="2400" dirty="0" err="1" smtClean="0"/>
              <a:t>спонукати</a:t>
            </a:r>
            <a:r>
              <a:rPr lang="ru-RU" sz="2400" dirty="0" smtClean="0"/>
              <a:t> </a:t>
            </a:r>
            <a:r>
              <a:rPr lang="ru-RU" sz="2400" dirty="0"/>
              <a:t>до сну малого слухача. </a:t>
            </a:r>
            <a:endParaRPr lang="ru-RU" sz="2400" dirty="0" smtClean="0"/>
          </a:p>
          <a:p>
            <a:r>
              <a:rPr lang="ru-RU" sz="2400" dirty="0" err="1" smtClean="0"/>
              <a:t>Музична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словесна</a:t>
            </a:r>
            <a:r>
              <a:rPr lang="ru-RU" sz="2400" dirty="0"/>
              <a:t> форма та </a:t>
            </a:r>
            <a:r>
              <a:rPr lang="ru-RU" sz="2400" dirty="0" err="1"/>
              <a:t>самий</a:t>
            </a:r>
            <a:r>
              <a:rPr lang="ru-RU" sz="2400" dirty="0"/>
              <a:t> </a:t>
            </a:r>
            <a:r>
              <a:rPr lang="ru-RU" sz="2400" dirty="0" err="1" smtClean="0"/>
              <a:t>зміст</a:t>
            </a:r>
            <a:r>
              <a:rPr lang="ru-RU" sz="2400" dirty="0"/>
              <a:t> </a:t>
            </a:r>
            <a:r>
              <a:rPr lang="ru-RU" sz="2400" dirty="0" err="1" smtClean="0"/>
              <a:t>колисанки</a:t>
            </a:r>
            <a:r>
              <a:rPr lang="ru-RU" sz="2400" dirty="0" smtClean="0"/>
              <a:t> </a:t>
            </a:r>
            <a:r>
              <a:rPr lang="ru-RU" sz="2400" dirty="0" err="1"/>
              <a:t>вказують</a:t>
            </a:r>
            <a:r>
              <a:rPr lang="ru-RU" sz="2400" dirty="0"/>
              <a:t> на </a:t>
            </a:r>
            <a:r>
              <a:rPr lang="ru-RU" sz="2400" dirty="0" err="1"/>
              <a:t>прадавнє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 smtClean="0"/>
              <a:t>, </a:t>
            </a:r>
            <a:r>
              <a:rPr lang="ru-RU" sz="2400" dirty="0"/>
              <a:t>на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спорідненість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магічними</a:t>
            </a:r>
            <a:r>
              <a:rPr lang="ru-RU" sz="2400" dirty="0"/>
              <a:t> </a:t>
            </a:r>
            <a:r>
              <a:rPr lang="ru-RU" sz="2400" dirty="0" err="1"/>
              <a:t>навіюваннями</a:t>
            </a:r>
            <a:r>
              <a:rPr lang="ru-RU" sz="2400" dirty="0"/>
              <a:t> – </a:t>
            </a:r>
            <a:r>
              <a:rPr lang="ru-RU" sz="2400" dirty="0" err="1"/>
              <a:t>замовляннями</a:t>
            </a:r>
            <a:r>
              <a:rPr lang="ru-RU" sz="2400" dirty="0"/>
              <a:t> . </a:t>
            </a:r>
            <a:endParaRPr lang="ru-RU" sz="2400" dirty="0" smtClean="0"/>
          </a:p>
          <a:p>
            <a:r>
              <a:rPr lang="ru-RU" sz="2400" dirty="0"/>
              <a:t>У </a:t>
            </a:r>
            <a:r>
              <a:rPr lang="ru-RU" sz="2400" dirty="0" err="1"/>
              <a:t>народі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й зараз </a:t>
            </a:r>
            <a:r>
              <a:rPr lang="ru-RU" sz="2400" dirty="0" err="1"/>
              <a:t>вживають</a:t>
            </a:r>
            <a:r>
              <a:rPr lang="ru-RU" sz="2400" dirty="0"/>
              <a:t> </a:t>
            </a:r>
            <a:r>
              <a:rPr lang="ru-RU" sz="2400" dirty="0" err="1"/>
              <a:t>дієслівних</a:t>
            </a:r>
            <a:r>
              <a:rPr lang="ru-RU" sz="2400" dirty="0"/>
              <a:t> форм: </a:t>
            </a:r>
            <a:r>
              <a:rPr lang="ru-RU" sz="2400" dirty="0" err="1"/>
              <a:t>співати</a:t>
            </a:r>
            <a:r>
              <a:rPr lang="ru-RU" sz="2400" dirty="0"/>
              <a:t> при </a:t>
            </a:r>
            <a:r>
              <a:rPr lang="ru-RU" sz="2400" dirty="0" err="1"/>
              <a:t>колисці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співати</a:t>
            </a:r>
            <a:r>
              <a:rPr lang="ru-RU" sz="2400" dirty="0"/>
              <a:t> кота. </a:t>
            </a:r>
            <a:r>
              <a:rPr lang="ru-RU" sz="2400" dirty="0" err="1"/>
              <a:t>Вислів</a:t>
            </a:r>
            <a:r>
              <a:rPr lang="ru-RU" sz="2400" dirty="0"/>
              <a:t> «</a:t>
            </a:r>
            <a:r>
              <a:rPr lang="ru-RU" sz="2400" dirty="0" err="1"/>
              <a:t>співати</a:t>
            </a:r>
            <a:r>
              <a:rPr lang="ru-RU" sz="2400" dirty="0"/>
              <a:t> кота» </a:t>
            </a:r>
            <a:r>
              <a:rPr lang="ru-RU" sz="2400" dirty="0" err="1"/>
              <a:t>виник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звичаю</a:t>
            </a:r>
            <a:r>
              <a:rPr lang="ru-RU" sz="2400" dirty="0"/>
              <a:t>, коли у </a:t>
            </a:r>
            <a:r>
              <a:rPr lang="ru-RU" sz="2400" dirty="0" err="1"/>
              <a:t>нову</a:t>
            </a:r>
            <a:r>
              <a:rPr lang="ru-RU" sz="2400" dirty="0"/>
              <a:t> </a:t>
            </a:r>
            <a:r>
              <a:rPr lang="ru-RU" sz="2400" dirty="0" err="1"/>
              <a:t>колиску</a:t>
            </a:r>
            <a:r>
              <a:rPr lang="ru-RU" sz="2400" dirty="0"/>
              <a:t> клали кота, </a:t>
            </a:r>
            <a:r>
              <a:rPr lang="ru-RU" sz="2400" dirty="0" err="1"/>
              <a:t>гойдали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і </a:t>
            </a:r>
            <a:r>
              <a:rPr lang="ru-RU" sz="2400" dirty="0" err="1"/>
              <a:t>наспівували</a:t>
            </a:r>
            <a:r>
              <a:rPr lang="ru-RU" sz="2400" dirty="0"/>
              <a:t>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колискової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. А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ритуалу клали до </a:t>
            </a:r>
            <a:r>
              <a:rPr lang="ru-RU" sz="2400" dirty="0" err="1"/>
              <a:t>колиски</a:t>
            </a:r>
            <a:r>
              <a:rPr lang="ru-RU" sz="2400" dirty="0"/>
              <a:t> </a:t>
            </a:r>
            <a:r>
              <a:rPr lang="ru-RU" sz="2400" dirty="0" err="1"/>
              <a:t>дитину</a:t>
            </a:r>
            <a:r>
              <a:rPr lang="ru-RU" sz="2400" dirty="0"/>
              <a:t> і </a:t>
            </a:r>
            <a:r>
              <a:rPr lang="ru-RU" sz="2400" dirty="0" err="1"/>
              <a:t>співали</a:t>
            </a:r>
            <a:r>
              <a:rPr lang="ru-RU" sz="2400" dirty="0"/>
              <a:t> </a:t>
            </a:r>
            <a:r>
              <a:rPr lang="ru-RU" sz="2400" dirty="0" err="1"/>
              <a:t>їй</a:t>
            </a:r>
            <a:r>
              <a:rPr lang="ru-RU" sz="2400" dirty="0"/>
              <a:t>, доки вона не </a:t>
            </a:r>
            <a:r>
              <a:rPr lang="ru-RU" sz="2400" dirty="0" err="1" smtClean="0"/>
              <a:t>засинала</a:t>
            </a:r>
            <a:r>
              <a:rPr lang="ru-RU" sz="240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63" y="4885839"/>
            <a:ext cx="24765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 rot="10612553">
            <a:off x="11179517" y="6353352"/>
            <a:ext cx="1001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Новікова </a:t>
            </a:r>
          </a:p>
          <a:p>
            <a:r>
              <a:rPr lang="uk-UA" sz="1050" dirty="0" smtClean="0"/>
              <a:t>А.М.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610445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0"/>
            <a:ext cx="12330545" cy="7148945"/>
          </a:xfrm>
        </p:spPr>
      </p:pic>
      <p:sp>
        <p:nvSpPr>
          <p:cNvPr id="3" name="TextBox 2"/>
          <p:cNvSpPr txBox="1"/>
          <p:nvPr/>
        </p:nvSpPr>
        <p:spPr>
          <a:xfrm>
            <a:off x="653469" y="623455"/>
            <a:ext cx="1090122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Колисанковий</a:t>
            </a:r>
            <a:r>
              <a:rPr lang="ru-RU" sz="2400" dirty="0" smtClean="0"/>
              <a:t> </a:t>
            </a:r>
            <a:r>
              <a:rPr lang="ru-RU" sz="2400" dirty="0" err="1"/>
              <a:t>зворот</a:t>
            </a:r>
            <a:r>
              <a:rPr lang="ru-RU" sz="2400" dirty="0"/>
              <a:t> на </a:t>
            </a:r>
            <a:r>
              <a:rPr lang="ru-RU" sz="2400" dirty="0" err="1"/>
              <a:t>зразок</a:t>
            </a:r>
            <a:r>
              <a:rPr lang="ru-RU" sz="2400" dirty="0"/>
              <a:t> «а-а-а», «баю-баю-баю», «</a:t>
            </a:r>
            <a:r>
              <a:rPr lang="ru-RU" sz="2400" dirty="0" err="1"/>
              <a:t>люлі</a:t>
            </a:r>
            <a:r>
              <a:rPr lang="ru-RU" sz="2400" dirty="0"/>
              <a:t>, </a:t>
            </a:r>
            <a:r>
              <a:rPr lang="ru-RU" sz="2400" dirty="0" err="1"/>
              <a:t>люлі</a:t>
            </a:r>
            <a:r>
              <a:rPr lang="ru-RU" sz="2400" dirty="0"/>
              <a:t>, </a:t>
            </a:r>
            <a:r>
              <a:rPr lang="ru-RU" sz="2400" dirty="0" err="1"/>
              <a:t>люлі</a:t>
            </a:r>
            <a:r>
              <a:rPr lang="ru-RU" sz="2400" dirty="0"/>
              <a:t>» є </a:t>
            </a:r>
            <a:r>
              <a:rPr lang="ru-RU" sz="2400" dirty="0" err="1"/>
              <a:t>мелодичним</a:t>
            </a:r>
            <a:r>
              <a:rPr lang="ru-RU" sz="2400" dirty="0"/>
              <a:t> </a:t>
            </a:r>
            <a:r>
              <a:rPr lang="ru-RU" sz="2400" dirty="0" err="1"/>
              <a:t>розспівом-вокалізацією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переростає</a:t>
            </a:r>
            <a:r>
              <a:rPr lang="ru-RU" sz="2400" dirty="0"/>
              <a:t> в </a:t>
            </a:r>
            <a:r>
              <a:rPr lang="ru-RU" sz="2400" dirty="0" err="1"/>
              <a:t>регулярний</a:t>
            </a:r>
            <a:r>
              <a:rPr lang="ru-RU" sz="2400" dirty="0"/>
              <a:t> </a:t>
            </a:r>
            <a:r>
              <a:rPr lang="ru-RU" sz="2400" dirty="0" err="1" smtClean="0"/>
              <a:t>приспів</a:t>
            </a:r>
            <a:r>
              <a:rPr lang="ru-RU" sz="2400" dirty="0" smtClean="0"/>
              <a:t> та </a:t>
            </a:r>
            <a:r>
              <a:rPr lang="ru-RU" sz="2400" dirty="0" err="1"/>
              <a:t>імітує</a:t>
            </a:r>
            <a:r>
              <a:rPr lang="ru-RU" sz="2400" dirty="0"/>
              <a:t> ритм </a:t>
            </a:r>
            <a:r>
              <a:rPr lang="ru-RU" sz="2400" dirty="0" err="1" smtClean="0"/>
              <a:t>погойдування</a:t>
            </a:r>
            <a:r>
              <a:rPr lang="ru-RU" sz="2400" dirty="0"/>
              <a:t>. </a:t>
            </a:r>
            <a:r>
              <a:rPr lang="ru-RU" sz="2400" dirty="0" err="1"/>
              <a:t>Повторюваність</a:t>
            </a:r>
            <a:r>
              <a:rPr lang="ru-RU" sz="2400" dirty="0"/>
              <a:t> </a:t>
            </a:r>
            <a:r>
              <a:rPr lang="ru-RU" sz="2400" dirty="0" err="1" smtClean="0"/>
              <a:t>поспівок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коливально-спадковий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</a:t>
            </a:r>
            <a:r>
              <a:rPr lang="ru-RU" sz="2400" dirty="0" err="1"/>
              <a:t>сприяють</a:t>
            </a:r>
            <a:r>
              <a:rPr lang="ru-RU" sz="2400" dirty="0"/>
              <a:t> </a:t>
            </a:r>
            <a:r>
              <a:rPr lang="ru-RU" sz="2400" dirty="0" err="1"/>
              <a:t>виконанню</a:t>
            </a:r>
            <a:r>
              <a:rPr lang="ru-RU" sz="2400" dirty="0"/>
              <a:t> </a:t>
            </a:r>
            <a:r>
              <a:rPr lang="ru-RU" sz="2400" dirty="0" err="1"/>
              <a:t>колисковими</a:t>
            </a:r>
            <a:r>
              <a:rPr lang="ru-RU" sz="2400" dirty="0"/>
              <a:t> </a:t>
            </a:r>
            <a:r>
              <a:rPr lang="ru-RU" sz="2400" dirty="0" err="1"/>
              <a:t>піснями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головного </a:t>
            </a:r>
            <a:r>
              <a:rPr lang="ru-RU" sz="2400" dirty="0" err="1"/>
              <a:t>призначення</a:t>
            </a:r>
            <a:r>
              <a:rPr lang="ru-RU" sz="2400" dirty="0"/>
              <a:t> – </a:t>
            </a:r>
            <a:r>
              <a:rPr lang="ru-RU" sz="2400" dirty="0" err="1"/>
              <a:t>заколисувати</a:t>
            </a:r>
            <a:r>
              <a:rPr lang="ru-RU" sz="2400" dirty="0"/>
              <a:t> і </a:t>
            </a:r>
            <a:r>
              <a:rPr lang="ru-RU" sz="2400" dirty="0" err="1"/>
              <a:t>заспокоювати</a:t>
            </a:r>
            <a:r>
              <a:rPr lang="ru-RU" sz="2400" dirty="0"/>
              <a:t> </a:t>
            </a:r>
            <a:r>
              <a:rPr lang="ru-RU" sz="2400" dirty="0" err="1"/>
              <a:t>немовля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u="sng" dirty="0" err="1" smtClean="0"/>
              <a:t>Відомі</a:t>
            </a:r>
            <a:r>
              <a:rPr lang="ru-RU" sz="2400" u="sng" dirty="0" smtClean="0"/>
              <a:t> </a:t>
            </a:r>
            <a:r>
              <a:rPr lang="ru-RU" sz="2400" u="sng" dirty="0" err="1"/>
              <a:t>колискові</a:t>
            </a:r>
            <a:r>
              <a:rPr lang="ru-RU" sz="2400" dirty="0"/>
              <a:t>:</a:t>
            </a:r>
          </a:p>
          <a:p>
            <a:r>
              <a:rPr lang="ru-RU" sz="2400" dirty="0" smtClean="0"/>
              <a:t>•</a:t>
            </a:r>
            <a:r>
              <a:rPr lang="ru-RU" sz="2400" dirty="0"/>
              <a:t>Ой ходить сон коло </a:t>
            </a:r>
            <a:r>
              <a:rPr lang="ru-RU" sz="2400" dirty="0" err="1"/>
              <a:t>вікон</a:t>
            </a:r>
            <a:r>
              <a:rPr lang="ru-RU" sz="2400" dirty="0"/>
              <a:t> </a:t>
            </a:r>
            <a:r>
              <a:rPr lang="ru-RU" sz="2000" i="1" dirty="0"/>
              <a:t>— </a:t>
            </a:r>
            <a:r>
              <a:rPr lang="ru-RU" sz="2000" i="1" dirty="0" smtClean="0"/>
              <a:t>(текст </a:t>
            </a:r>
            <a:r>
              <a:rPr lang="ru-RU" sz="2000" i="1" dirty="0" err="1"/>
              <a:t>був</a:t>
            </a:r>
            <a:r>
              <a:rPr lang="ru-RU" sz="2000" i="1" dirty="0"/>
              <a:t> </a:t>
            </a:r>
            <a:r>
              <a:rPr lang="ru-RU" sz="2000" i="1" dirty="0" err="1"/>
              <a:t>надрукований</a:t>
            </a:r>
            <a:r>
              <a:rPr lang="ru-RU" sz="2000" i="1" dirty="0"/>
              <a:t> </a:t>
            </a:r>
            <a:r>
              <a:rPr lang="ru-RU" sz="2000" i="1" dirty="0" err="1"/>
              <a:t>ще</a:t>
            </a:r>
            <a:r>
              <a:rPr lang="ru-RU" sz="2000" i="1" dirty="0"/>
              <a:t> у 1837 у </a:t>
            </a:r>
            <a:r>
              <a:rPr lang="ru-RU" sz="2000" i="1" dirty="0" err="1"/>
              <a:t>альманасі</a:t>
            </a:r>
            <a:r>
              <a:rPr lang="ru-RU" sz="2000" i="1" dirty="0"/>
              <a:t> «Русалка </a:t>
            </a:r>
            <a:r>
              <a:rPr lang="ru-RU" sz="2000" i="1" dirty="0" err="1"/>
              <a:t>Дністровая</a:t>
            </a:r>
            <a:r>
              <a:rPr lang="ru-RU" sz="2000" i="1" dirty="0" smtClean="0"/>
              <a:t>»).</a:t>
            </a:r>
            <a:endParaRPr lang="ru-RU" sz="2000" i="1" dirty="0"/>
          </a:p>
          <a:p>
            <a:r>
              <a:rPr lang="ru-RU" sz="2000" i="1" dirty="0" err="1"/>
              <a:t>Американський</a:t>
            </a:r>
            <a:r>
              <a:rPr lang="ru-RU" sz="2000" i="1" dirty="0"/>
              <a:t> композитор Джордж </a:t>
            </a:r>
            <a:r>
              <a:rPr lang="ru-RU" sz="2000" i="1" dirty="0" err="1"/>
              <a:t>Гершвін</a:t>
            </a:r>
            <a:r>
              <a:rPr lang="ru-RU" sz="2000" i="1" dirty="0"/>
              <a:t> 1935 року написав </a:t>
            </a:r>
            <a:r>
              <a:rPr lang="ru-RU" sz="2000" i="1" dirty="0" err="1"/>
              <a:t>арію</a:t>
            </a:r>
            <a:r>
              <a:rPr lang="ru-RU" sz="2000" i="1" dirty="0"/>
              <a:t> «</a:t>
            </a:r>
            <a:r>
              <a:rPr lang="en-US" sz="2000" i="1" dirty="0"/>
              <a:t>Summertime» </a:t>
            </a:r>
            <a:r>
              <a:rPr lang="ru-RU" sz="2000" i="1" dirty="0"/>
              <a:t>для опери «</a:t>
            </a:r>
            <a:r>
              <a:rPr lang="ru-RU" sz="2000" i="1" dirty="0" err="1"/>
              <a:t>Поргі</a:t>
            </a:r>
            <a:r>
              <a:rPr lang="ru-RU" sz="2000" i="1" dirty="0"/>
              <a:t> і </a:t>
            </a:r>
            <a:r>
              <a:rPr lang="ru-RU" sz="2000" i="1" dirty="0" err="1" smtClean="0"/>
              <a:t>Бесс</a:t>
            </a:r>
            <a:r>
              <a:rPr lang="ru-RU" sz="2000" i="1" dirty="0" smtClean="0"/>
              <a:t>» </a:t>
            </a:r>
            <a:r>
              <a:rPr lang="ru-RU" sz="2000" i="1" dirty="0" err="1" smtClean="0"/>
              <a:t>під</a:t>
            </a:r>
            <a:r>
              <a:rPr lang="ru-RU" sz="2000" i="1" dirty="0" smtClean="0"/>
              <a:t> </a:t>
            </a:r>
            <a:r>
              <a:rPr lang="ru-RU" sz="2000" i="1" dirty="0" err="1"/>
              <a:t>враженням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української</a:t>
            </a:r>
            <a:r>
              <a:rPr lang="ru-RU" sz="2000" i="1" dirty="0"/>
              <a:t> </a:t>
            </a:r>
            <a:r>
              <a:rPr lang="ru-RU" sz="2000" i="1" dirty="0" err="1"/>
              <a:t>колискової</a:t>
            </a:r>
            <a:r>
              <a:rPr lang="ru-RU" sz="2000" i="1" dirty="0"/>
              <a:t> </a:t>
            </a:r>
            <a:r>
              <a:rPr lang="ru-RU" sz="2000" i="1" dirty="0" err="1"/>
              <a:t>пісні</a:t>
            </a:r>
            <a:r>
              <a:rPr lang="ru-RU" sz="2000" i="1" dirty="0"/>
              <a:t> «Ой ходить сон коло </a:t>
            </a:r>
            <a:r>
              <a:rPr lang="ru-RU" sz="2000" i="1" dirty="0" err="1"/>
              <a:t>вікон</a:t>
            </a:r>
            <a:r>
              <a:rPr lang="ru-RU" sz="2000" i="1" dirty="0" smtClean="0"/>
              <a:t>», </a:t>
            </a:r>
            <a:r>
              <a:rPr lang="ru-RU" sz="2000" i="1" dirty="0"/>
              <a:t>яку </a:t>
            </a:r>
            <a:r>
              <a:rPr lang="ru-RU" sz="2000" i="1" dirty="0" err="1"/>
              <a:t>він</a:t>
            </a:r>
            <a:r>
              <a:rPr lang="ru-RU" sz="2000" i="1" dirty="0"/>
              <a:t> </a:t>
            </a:r>
            <a:r>
              <a:rPr lang="ru-RU" sz="2000" i="1" dirty="0" err="1"/>
              <a:t>почув</a:t>
            </a:r>
            <a:r>
              <a:rPr lang="ru-RU" sz="2000" i="1" dirty="0"/>
              <a:t> у Нью-Йорку у </a:t>
            </a:r>
            <a:r>
              <a:rPr lang="ru-RU" sz="2000" i="1" dirty="0" err="1"/>
              <a:t>виконанні</a:t>
            </a:r>
            <a:r>
              <a:rPr lang="ru-RU" sz="2000" i="1" dirty="0"/>
              <a:t> </a:t>
            </a:r>
            <a:r>
              <a:rPr lang="ru-RU" sz="2000" i="1" dirty="0" err="1"/>
              <a:t>Українського</a:t>
            </a:r>
            <a:r>
              <a:rPr lang="ru-RU" sz="2000" i="1" dirty="0"/>
              <a:t> </a:t>
            </a:r>
            <a:r>
              <a:rPr lang="ru-RU" sz="2000" i="1" dirty="0" err="1"/>
              <a:t>Національного</a:t>
            </a:r>
            <a:r>
              <a:rPr lang="ru-RU" sz="2000" i="1" dirty="0"/>
              <a:t> Хору </a:t>
            </a:r>
            <a:r>
              <a:rPr lang="ru-RU" sz="2000" i="1" dirty="0" err="1"/>
              <a:t>під</a:t>
            </a:r>
            <a:r>
              <a:rPr lang="ru-RU" sz="2000" i="1" dirty="0"/>
              <a:t> </a:t>
            </a:r>
            <a:r>
              <a:rPr lang="ru-RU" sz="2000" i="1" dirty="0" err="1" smtClean="0"/>
              <a:t>керуванням</a:t>
            </a:r>
            <a:endParaRPr lang="ru-RU" sz="2000" i="1" dirty="0" smtClean="0"/>
          </a:p>
          <a:p>
            <a:r>
              <a:rPr lang="ru-RU" sz="2000" i="1" dirty="0" smtClean="0"/>
              <a:t> </a:t>
            </a:r>
            <a:r>
              <a:rPr lang="ru-RU" sz="2000" i="1" dirty="0" err="1"/>
              <a:t>Олександра</a:t>
            </a:r>
            <a:r>
              <a:rPr lang="ru-RU" sz="2000" i="1" dirty="0"/>
              <a:t> </a:t>
            </a:r>
            <a:r>
              <a:rPr lang="ru-RU" sz="2000" i="1" dirty="0" err="1"/>
              <a:t>Кошиця</a:t>
            </a:r>
            <a:r>
              <a:rPr lang="ru-RU" sz="2000" i="1" dirty="0"/>
              <a:t> у 1929 </a:t>
            </a:r>
            <a:r>
              <a:rPr lang="ru-RU" sz="2000" i="1" dirty="0" err="1"/>
              <a:t>році</a:t>
            </a:r>
            <a:r>
              <a:rPr lang="ru-RU" sz="2000" i="1" dirty="0"/>
              <a:t>.</a:t>
            </a:r>
          </a:p>
          <a:p>
            <a:r>
              <a:rPr lang="ru-RU" sz="2400" dirty="0" smtClean="0"/>
              <a:t>•</a:t>
            </a:r>
            <a:r>
              <a:rPr lang="ru-RU" sz="2400" dirty="0" err="1"/>
              <a:t>Із</a:t>
            </a:r>
            <a:r>
              <a:rPr lang="ru-RU" sz="2400" dirty="0"/>
              <a:t>-за </a:t>
            </a:r>
            <a:r>
              <a:rPr lang="ru-RU" sz="2400" dirty="0" err="1"/>
              <a:t>річки</a:t>
            </a:r>
            <a:r>
              <a:rPr lang="ru-RU" sz="2400" dirty="0"/>
              <a:t>, з-за </a:t>
            </a:r>
            <a:r>
              <a:rPr lang="ru-RU" sz="2400" dirty="0" err="1"/>
              <a:t>Десни</a:t>
            </a:r>
            <a:endParaRPr lang="ru-RU" sz="2400" dirty="0"/>
          </a:p>
          <a:p>
            <a:r>
              <a:rPr lang="ru-RU" sz="2400" dirty="0"/>
              <a:t>•Котику </a:t>
            </a:r>
            <a:r>
              <a:rPr lang="ru-RU" sz="2400" dirty="0" err="1"/>
              <a:t>сіренький</a:t>
            </a:r>
            <a:endParaRPr lang="ru-RU" sz="2400" dirty="0"/>
          </a:p>
          <a:p>
            <a:r>
              <a:rPr lang="ru-RU" sz="2400" dirty="0"/>
              <a:t>•Спи, маленький </a:t>
            </a:r>
            <a:r>
              <a:rPr lang="ru-RU" sz="2400" dirty="0" err="1"/>
              <a:t>козачок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5" name="t-na-karol--koliskova-oy-hodit-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2763" y="4925291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>
            <a:off x="11166764" y="6599343"/>
            <a:ext cx="748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Новікова</a:t>
            </a:r>
          </a:p>
          <a:p>
            <a:r>
              <a:rPr lang="uk-UA" sz="1050" dirty="0" smtClean="0"/>
              <a:t>А.М.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72241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83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365125"/>
            <a:ext cx="64008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oliskova_-_Kotiku-sirenki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6691" y="121227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4873" y="2746375"/>
            <a:ext cx="53463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Прослухайте</a:t>
            </a:r>
            <a:r>
              <a:rPr lang="ru-RU" dirty="0" smtClean="0"/>
              <a:t> </a:t>
            </a:r>
            <a:r>
              <a:rPr lang="ru-RU" dirty="0" err="1" smtClean="0"/>
              <a:t>колискову</a:t>
            </a:r>
            <a:r>
              <a:rPr lang="ru-RU" dirty="0" smtClean="0"/>
              <a:t> «Котику с</a:t>
            </a:r>
            <a:r>
              <a:rPr lang="uk-UA" dirty="0" err="1" smtClean="0"/>
              <a:t>іренький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1.Опишіть характер пісні:</a:t>
            </a:r>
          </a:p>
          <a:p>
            <a:r>
              <a:rPr lang="uk-UA" dirty="0" smtClean="0"/>
              <a:t>(суворий, могутній, енергійний, бадьорий, рішучий, </a:t>
            </a:r>
          </a:p>
          <a:p>
            <a:r>
              <a:rPr lang="uk-UA" dirty="0"/>
              <a:t>н</a:t>
            </a:r>
            <a:r>
              <a:rPr lang="uk-UA" dirty="0" smtClean="0"/>
              <a:t>іжний, м</a:t>
            </a:r>
            <a:r>
              <a:rPr lang="en-US" dirty="0" smtClean="0"/>
              <a:t>’</a:t>
            </a:r>
            <a:r>
              <a:rPr lang="uk-UA" dirty="0" smtClean="0"/>
              <a:t>який, світлий, погрозливий, світлий, </a:t>
            </a:r>
          </a:p>
          <a:p>
            <a:r>
              <a:rPr lang="uk-UA" dirty="0"/>
              <a:t>п</a:t>
            </a:r>
            <a:r>
              <a:rPr lang="uk-UA" dirty="0" smtClean="0"/>
              <a:t>охмурий, лагідний.</a:t>
            </a:r>
          </a:p>
          <a:p>
            <a:r>
              <a:rPr lang="uk-UA" dirty="0" smtClean="0"/>
              <a:t>2. Визначте а) лад;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б) розмір;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в) темп;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г)  динаміку.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11476797" y="6327085"/>
            <a:ext cx="69442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</a:t>
            </a:r>
          </a:p>
          <a:p>
            <a:r>
              <a:rPr lang="uk-UA" sz="1050" dirty="0" smtClean="0"/>
              <a:t>А.М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104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0"/>
            <a:ext cx="12192000" cy="6842270"/>
          </a:xfrm>
        </p:spPr>
      </p:pic>
      <p:sp>
        <p:nvSpPr>
          <p:cNvPr id="5" name="Прямоугольник 4"/>
          <p:cNvSpPr/>
          <p:nvPr/>
        </p:nvSpPr>
        <p:spPr>
          <a:xfrm>
            <a:off x="3768856" y="2040083"/>
            <a:ext cx="4654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4"/>
                </a:solidFill>
              </a:rPr>
              <a:t>ВЕСІЛЬНІ ПІСНІ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652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91836" y="365125"/>
            <a:ext cx="11360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Весільні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 </a:t>
            </a:r>
            <a:r>
              <a:rPr lang="ru-RU" sz="2400" dirty="0" err="1"/>
              <a:t>становлять</a:t>
            </a:r>
            <a:r>
              <a:rPr lang="ru-RU" sz="2400" dirty="0"/>
              <a:t> </a:t>
            </a:r>
            <a:r>
              <a:rPr lang="ru-RU" sz="2400" dirty="0" err="1"/>
              <a:t>найвагомішу</a:t>
            </a:r>
            <a:r>
              <a:rPr lang="ru-RU" sz="2400" dirty="0"/>
              <a:t> </a:t>
            </a:r>
            <a:r>
              <a:rPr lang="ru-RU" sz="2400" dirty="0" err="1"/>
              <a:t>частину</a:t>
            </a:r>
            <a:r>
              <a:rPr lang="ru-RU" sz="2400" dirty="0"/>
              <a:t> </a:t>
            </a:r>
            <a:r>
              <a:rPr lang="ru-RU" sz="2400" dirty="0" err="1"/>
              <a:t>фольклорної</a:t>
            </a:r>
            <a:r>
              <a:rPr lang="ru-RU" sz="2400" dirty="0"/>
              <a:t> </a:t>
            </a:r>
            <a:r>
              <a:rPr lang="ru-RU" sz="2400" dirty="0" err="1"/>
              <a:t>пісенної</a:t>
            </a:r>
            <a:r>
              <a:rPr lang="ru-RU" sz="2400" dirty="0"/>
              <a:t> </a:t>
            </a:r>
            <a:r>
              <a:rPr lang="ru-RU" sz="2400" dirty="0" err="1"/>
              <a:t>традиції</a:t>
            </a:r>
            <a:r>
              <a:rPr lang="ru-RU" sz="2400" dirty="0"/>
              <a:t> </a:t>
            </a:r>
            <a:r>
              <a:rPr lang="ru-RU" sz="2400" dirty="0" err="1"/>
              <a:t>нашого</a:t>
            </a:r>
            <a:r>
              <a:rPr lang="ru-RU" sz="2400" dirty="0"/>
              <a:t> краю. </a:t>
            </a:r>
            <a:endParaRPr lang="ru-RU" sz="2400" dirty="0" smtClean="0"/>
          </a:p>
          <a:p>
            <a:r>
              <a:rPr lang="ru-RU" sz="2400" dirty="0" err="1" smtClean="0"/>
              <a:t>Українське</a:t>
            </a:r>
            <a:r>
              <a:rPr lang="ru-RU" sz="2400" dirty="0" smtClean="0"/>
              <a:t> </a:t>
            </a:r>
            <a:r>
              <a:rPr lang="ru-RU" sz="2400" dirty="0" err="1"/>
              <a:t>традиційне</a:t>
            </a:r>
            <a:r>
              <a:rPr lang="ru-RU" sz="2400" dirty="0"/>
              <a:t> </a:t>
            </a:r>
            <a:r>
              <a:rPr lang="ru-RU" sz="2400" dirty="0" err="1"/>
              <a:t>весілля</a:t>
            </a:r>
            <a:r>
              <a:rPr lang="ru-RU" sz="2400" dirty="0"/>
              <a:t> </a:t>
            </a:r>
            <a:r>
              <a:rPr lang="ru-RU" sz="2400" dirty="0" err="1"/>
              <a:t>неможливо</a:t>
            </a:r>
            <a:r>
              <a:rPr lang="ru-RU" sz="2400" dirty="0"/>
              <a:t>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уявити</a:t>
            </a:r>
            <a:r>
              <a:rPr lang="ru-RU" sz="2400" dirty="0"/>
              <a:t> без </a:t>
            </a:r>
            <a:r>
              <a:rPr lang="ru-RU" sz="2400" dirty="0" err="1"/>
              <a:t>пісень</a:t>
            </a:r>
            <a:r>
              <a:rPr lang="ru-RU" sz="2400" dirty="0"/>
              <a:t>. Вони </a:t>
            </a:r>
            <a:r>
              <a:rPr lang="ru-RU" sz="2400" dirty="0" err="1"/>
              <a:t>невід'ємна</a:t>
            </a:r>
            <a:r>
              <a:rPr lang="ru-RU" sz="2400" dirty="0"/>
              <a:t> </a:t>
            </a:r>
            <a:r>
              <a:rPr lang="ru-RU" sz="2400" dirty="0" err="1"/>
              <a:t>складова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гучного</a:t>
            </a:r>
            <a:r>
              <a:rPr lang="ru-RU" sz="2400" dirty="0"/>
              <a:t>, </a:t>
            </a:r>
            <a:r>
              <a:rPr lang="ru-RU" sz="2400" dirty="0" err="1"/>
              <a:t>багатолюдного</a:t>
            </a:r>
            <a:r>
              <a:rPr lang="ru-RU" sz="2400" dirty="0"/>
              <a:t>, </a:t>
            </a:r>
            <a:r>
              <a:rPr lang="ru-RU" sz="2400" dirty="0" err="1"/>
              <a:t>яскравого</a:t>
            </a:r>
            <a:r>
              <a:rPr lang="ru-RU" sz="2400" dirty="0"/>
              <a:t> обрядового </a:t>
            </a:r>
            <a:r>
              <a:rPr lang="ru-RU" sz="2400" dirty="0" err="1"/>
              <a:t>дійства</a:t>
            </a:r>
            <a:r>
              <a:rPr lang="ru-RU" sz="2400" dirty="0"/>
              <a:t>, яке </a:t>
            </a:r>
            <a:r>
              <a:rPr lang="ru-RU" sz="2400" dirty="0" err="1"/>
              <a:t>тривало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днів</a:t>
            </a:r>
            <a:r>
              <a:rPr lang="ru-RU" sz="2400" dirty="0"/>
              <a:t>, а то й </a:t>
            </a:r>
            <a:r>
              <a:rPr lang="ru-RU" sz="2400" dirty="0" err="1"/>
              <a:t>тижнів</a:t>
            </a:r>
            <a:r>
              <a:rPr lang="ru-RU" sz="2400" dirty="0"/>
              <a:t> і мало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окреслений</a:t>
            </a:r>
            <a:r>
              <a:rPr lang="ru-RU" sz="2400" dirty="0"/>
              <a:t> </a:t>
            </a:r>
            <a:r>
              <a:rPr lang="ru-RU" sz="2400" dirty="0" err="1"/>
              <a:t>сценарій</a:t>
            </a:r>
            <a:r>
              <a:rPr lang="ru-RU" sz="2400" dirty="0"/>
              <a:t> з </a:t>
            </a:r>
            <a:r>
              <a:rPr lang="ru-RU" sz="2400" dirty="0" err="1"/>
              <a:t>головними</a:t>
            </a:r>
            <a:r>
              <a:rPr lang="ru-RU" sz="2400" dirty="0"/>
              <a:t> та </a:t>
            </a:r>
            <a:r>
              <a:rPr lang="ru-RU" sz="2400" dirty="0" err="1"/>
              <a:t>другорядними</a:t>
            </a:r>
            <a:r>
              <a:rPr lang="ru-RU" sz="2400" dirty="0"/>
              <a:t> </a:t>
            </a:r>
            <a:r>
              <a:rPr lang="ru-RU" sz="2400" dirty="0" err="1"/>
              <a:t>дійовими</a:t>
            </a:r>
            <a:r>
              <a:rPr lang="ru-RU" sz="2400" dirty="0"/>
              <a:t> особами та </a:t>
            </a:r>
            <a:r>
              <a:rPr lang="ru-RU" sz="2400" dirty="0" err="1"/>
              <a:t>виконавцями</a:t>
            </a:r>
            <a:r>
              <a:rPr lang="ru-RU" sz="2400" dirty="0"/>
              <a:t>. Не </a:t>
            </a:r>
            <a:r>
              <a:rPr lang="ru-RU" sz="2400" dirty="0" err="1"/>
              <a:t>обходилося</a:t>
            </a:r>
            <a:r>
              <a:rPr lang="ru-RU" sz="2400" dirty="0"/>
              <a:t> і без </a:t>
            </a:r>
            <a:r>
              <a:rPr lang="ru-RU" sz="2400" dirty="0" err="1"/>
              <a:t>глядачів</a:t>
            </a:r>
            <a:r>
              <a:rPr lang="ru-RU" sz="2400" dirty="0"/>
              <a:t> — </a:t>
            </a:r>
            <a:r>
              <a:rPr lang="ru-RU" sz="2400" dirty="0" err="1"/>
              <a:t>запрошених</a:t>
            </a:r>
            <a:r>
              <a:rPr lang="ru-RU" sz="2400" dirty="0"/>
              <a:t> </a:t>
            </a:r>
            <a:r>
              <a:rPr lang="ru-RU" sz="2400" dirty="0" err="1"/>
              <a:t>близьких</a:t>
            </a:r>
            <a:r>
              <a:rPr lang="ru-RU" sz="2400" dirty="0"/>
              <a:t> і далеких </a:t>
            </a:r>
            <a:r>
              <a:rPr lang="ru-RU" sz="2400" dirty="0" err="1"/>
              <a:t>родичів</a:t>
            </a:r>
            <a:r>
              <a:rPr lang="ru-RU" sz="2400" dirty="0"/>
              <a:t>, </a:t>
            </a:r>
            <a:r>
              <a:rPr lang="ru-RU" sz="2400" dirty="0" err="1"/>
              <a:t>сусідів</a:t>
            </a:r>
            <a:r>
              <a:rPr lang="ru-RU" sz="2400" dirty="0"/>
              <a:t>, </a:t>
            </a:r>
            <a:r>
              <a:rPr lang="ru-RU" sz="2400" dirty="0" err="1"/>
              <a:t>друзів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й </a:t>
            </a:r>
            <a:r>
              <a:rPr lang="ru-RU" sz="2400" dirty="0" err="1"/>
              <a:t>незапрошених</a:t>
            </a:r>
            <a:r>
              <a:rPr lang="ru-RU" sz="2400" dirty="0"/>
              <a:t> </a:t>
            </a:r>
            <a:r>
              <a:rPr lang="ru-RU" sz="2400" dirty="0" err="1"/>
              <a:t>односельців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зачувши</a:t>
            </a:r>
            <a:r>
              <a:rPr lang="ru-RU" sz="2400" dirty="0"/>
              <a:t> </a:t>
            </a:r>
            <a:r>
              <a:rPr lang="ru-RU" sz="2400" dirty="0" err="1"/>
              <a:t>музику</a:t>
            </a:r>
            <a:r>
              <a:rPr lang="ru-RU" sz="2400" dirty="0"/>
              <a:t> і </a:t>
            </a:r>
            <a:r>
              <a:rPr lang="ru-RU" sz="2400" dirty="0" err="1"/>
              <a:t>співи</a:t>
            </a:r>
            <a:r>
              <a:rPr lang="ru-RU" sz="2400" dirty="0"/>
              <a:t>, просто заходили </a:t>
            </a:r>
            <a:r>
              <a:rPr lang="ru-RU" sz="2400" dirty="0" err="1"/>
              <a:t>подивитися</a:t>
            </a:r>
            <a:r>
              <a:rPr lang="ru-RU" sz="2400" dirty="0"/>
              <a:t>, як </a:t>
            </a:r>
            <a:r>
              <a:rPr lang="ru-RU" sz="2400" dirty="0" err="1"/>
              <a:t>вбрані</a:t>
            </a:r>
            <a:r>
              <a:rPr lang="ru-RU" sz="2400" dirty="0"/>
              <a:t> молода (наречена) і </a:t>
            </a:r>
            <a:r>
              <a:rPr lang="ru-RU" sz="2400" dirty="0" err="1"/>
              <a:t>молодий</a:t>
            </a:r>
            <a:r>
              <a:rPr lang="ru-RU" sz="2400" dirty="0"/>
              <a:t> (наречений), як </a:t>
            </a:r>
            <a:r>
              <a:rPr lang="ru-RU" sz="2400" dirty="0" err="1"/>
              <a:t>виконуються</a:t>
            </a:r>
            <a:r>
              <a:rPr lang="ru-RU" sz="2400" dirty="0"/>
              <a:t> </a:t>
            </a:r>
            <a:r>
              <a:rPr lang="ru-RU" sz="2400" dirty="0" err="1"/>
              <a:t>встановлені</a:t>
            </a:r>
            <a:r>
              <a:rPr lang="ru-RU" sz="2400" dirty="0"/>
              <a:t> </a:t>
            </a:r>
            <a:r>
              <a:rPr lang="ru-RU" sz="2400" dirty="0" err="1"/>
              <a:t>звичаєм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, як </a:t>
            </a:r>
            <a:r>
              <a:rPr lang="ru-RU" sz="2400" dirty="0" err="1"/>
              <a:t>грають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ролі</a:t>
            </a:r>
            <a:r>
              <a:rPr lang="ru-RU" sz="2400" dirty="0"/>
              <a:t> </a:t>
            </a:r>
            <a:r>
              <a:rPr lang="ru-RU" sz="2400" dirty="0" err="1"/>
              <a:t>свати</a:t>
            </a:r>
            <a:r>
              <a:rPr lang="ru-RU" sz="2400" dirty="0"/>
              <a:t> й </a:t>
            </a:r>
            <a:r>
              <a:rPr lang="ru-RU" sz="2400" dirty="0" err="1"/>
              <a:t>свашки</a:t>
            </a:r>
            <a:r>
              <a:rPr lang="ru-RU" sz="2400" dirty="0"/>
              <a:t>, </a:t>
            </a:r>
            <a:r>
              <a:rPr lang="ru-RU" sz="2400" dirty="0" err="1"/>
              <a:t>дівчата</a:t>
            </a:r>
            <a:r>
              <a:rPr lang="ru-RU" sz="2400" dirty="0"/>
              <a:t>-дружки і </a:t>
            </a:r>
            <a:r>
              <a:rPr lang="ru-RU" sz="2400" dirty="0" err="1"/>
              <a:t>хлопці-дружби</a:t>
            </a:r>
            <a:r>
              <a:rPr lang="ru-RU" sz="2400" dirty="0"/>
              <a:t> (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називали</a:t>
            </a:r>
            <a:r>
              <a:rPr lang="ru-RU" sz="2400" dirty="0"/>
              <a:t> боярами)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весільні</a:t>
            </a:r>
            <a:r>
              <a:rPr lang="ru-RU" sz="2400" dirty="0"/>
              <a:t> </a:t>
            </a:r>
            <a:r>
              <a:rPr lang="ru-RU" sz="2400" dirty="0" err="1"/>
              <a:t>гості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4" y="4211781"/>
            <a:ext cx="3706090" cy="253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 rot="10800000">
            <a:off x="11272389" y="6327085"/>
            <a:ext cx="7248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 smtClean="0"/>
              <a:t>Новікова </a:t>
            </a:r>
          </a:p>
          <a:p>
            <a:r>
              <a:rPr lang="uk-UA" sz="1050" dirty="0" smtClean="0"/>
              <a:t>А.М.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796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88"/>
            <a:ext cx="12191999" cy="7071952"/>
          </a:xfrm>
        </p:spPr>
      </p:pic>
      <p:sp>
        <p:nvSpPr>
          <p:cNvPr id="5" name="TextBox 4"/>
          <p:cNvSpPr txBox="1"/>
          <p:nvPr/>
        </p:nvSpPr>
        <p:spPr>
          <a:xfrm>
            <a:off x="581891" y="581891"/>
            <a:ext cx="10694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За групами подій весілля поділяється на : </a:t>
            </a:r>
            <a:r>
              <a:rPr lang="uk-UA" sz="2400" dirty="0" err="1" smtClean="0"/>
              <a:t>передвесільна</a:t>
            </a:r>
            <a:r>
              <a:rPr lang="uk-UA" sz="2400" dirty="0" smtClean="0"/>
              <a:t> (сватання та заручини),</a:t>
            </a:r>
          </a:p>
          <a:p>
            <a:r>
              <a:rPr lang="uk-UA" sz="2400" dirty="0" smtClean="0"/>
              <a:t> власне весілля, </a:t>
            </a:r>
            <a:r>
              <a:rPr lang="uk-UA" sz="2400" dirty="0" err="1" smtClean="0"/>
              <a:t>післявесілльна</a:t>
            </a:r>
            <a:r>
              <a:rPr lang="uk-UA" sz="2400" dirty="0" smtClean="0"/>
              <a:t>.</a:t>
            </a:r>
          </a:p>
          <a:p>
            <a:pPr algn="ctr"/>
            <a:r>
              <a:rPr lang="uk-UA" sz="2400" dirty="0" smtClean="0"/>
              <a:t>Хід весільних подій. </a:t>
            </a:r>
          </a:p>
          <a:p>
            <a:pPr algn="ctr"/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00601"/>
              </p:ext>
            </p:extLst>
          </p:nvPr>
        </p:nvGraphicFramePr>
        <p:xfrm>
          <a:off x="0" y="1907453"/>
          <a:ext cx="12191998" cy="548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9">
                  <a:extLst>
                    <a:ext uri="{9D8B030D-6E8A-4147-A177-3AD203B41FA5}">
                      <a16:colId xmlns:a16="http://schemas.microsoft.com/office/drawing/2014/main" val="3475796361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2567434905"/>
                    </a:ext>
                  </a:extLst>
                </a:gridCol>
              </a:tblGrid>
              <a:tr h="3184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745923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17985"/>
                  </a:ext>
                </a:extLst>
              </a:tr>
              <a:tr h="1096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ru-RU" baseline="0" dirty="0" smtClean="0"/>
                        <a:t>   </a:t>
                      </a:r>
                      <a:endParaRPr lang="uk-U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15437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90984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990706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461069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383792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358828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183517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517642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29924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671461"/>
                  </a:ext>
                </a:extLst>
              </a:tr>
              <a:tr h="3184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8054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151551"/>
            <a:ext cx="60267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</a:t>
            </a:r>
            <a:r>
              <a:rPr lang="uk-UA" u="sng" dirty="0" smtClean="0"/>
              <a:t>Субота  у молодої:</a:t>
            </a:r>
          </a:p>
          <a:p>
            <a:pPr marL="342900" indent="-342900">
              <a:buAutoNum type="arabicPeriod"/>
            </a:pPr>
            <a:r>
              <a:rPr lang="uk-UA" dirty="0" smtClean="0"/>
              <a:t>Печуть коровай, співають коровайні пісні.</a:t>
            </a:r>
          </a:p>
          <a:p>
            <a:pPr marL="342900" indent="-342900">
              <a:buAutoNum type="arabicPeriod"/>
            </a:pPr>
            <a:r>
              <a:rPr lang="uk-UA" dirty="0" smtClean="0"/>
              <a:t>Молода із дружками запрошує гостей на весілля, співають.</a:t>
            </a:r>
          </a:p>
          <a:p>
            <a:pPr marL="342900" indent="-342900">
              <a:buAutoNum type="arabicPeriod"/>
            </a:pPr>
            <a:r>
              <a:rPr lang="uk-UA" dirty="0" smtClean="0"/>
              <a:t>Дівич-вечір: в</a:t>
            </a:r>
            <a:r>
              <a:rPr lang="en-US" dirty="0" smtClean="0"/>
              <a:t>’</a:t>
            </a:r>
            <a:r>
              <a:rPr lang="ru-RU" dirty="0" err="1" smtClean="0"/>
              <a:t>ють</a:t>
            </a:r>
            <a:r>
              <a:rPr lang="ru-RU" dirty="0" smtClean="0"/>
              <a:t> </a:t>
            </a:r>
            <a:r>
              <a:rPr lang="ru-RU" dirty="0" err="1" smtClean="0"/>
              <a:t>вінки</a:t>
            </a:r>
            <a:r>
              <a:rPr lang="ru-RU" dirty="0" smtClean="0"/>
              <a:t>, </a:t>
            </a:r>
            <a:r>
              <a:rPr lang="ru-RU" dirty="0" err="1" smtClean="0"/>
              <a:t>квітчають</a:t>
            </a:r>
            <a:r>
              <a:rPr lang="ru-RU" dirty="0" smtClean="0"/>
              <a:t> </a:t>
            </a:r>
            <a:r>
              <a:rPr lang="ru-RU" dirty="0" err="1" smtClean="0"/>
              <a:t>гільце</a:t>
            </a:r>
            <a:r>
              <a:rPr lang="ru-RU" dirty="0" smtClean="0"/>
              <a:t>, </a:t>
            </a:r>
            <a:r>
              <a:rPr lang="ru-RU" dirty="0" err="1" smtClean="0"/>
              <a:t>співають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про </a:t>
            </a:r>
            <a:r>
              <a:rPr lang="ru-RU" dirty="0" err="1" smtClean="0"/>
              <a:t>сумну</a:t>
            </a:r>
            <a:r>
              <a:rPr lang="ru-RU" dirty="0" smtClean="0"/>
              <a:t> </a:t>
            </a:r>
            <a:r>
              <a:rPr lang="ru-RU" dirty="0" err="1" smtClean="0"/>
              <a:t>дівочу</a:t>
            </a:r>
            <a:r>
              <a:rPr lang="ru-RU" dirty="0" smtClean="0"/>
              <a:t> долю.</a:t>
            </a:r>
          </a:p>
          <a:p>
            <a:pPr marL="342900" indent="-342900">
              <a:buAutoNum type="arabicPeriod"/>
            </a:pPr>
            <a:r>
              <a:rPr lang="uk-UA" dirty="0" smtClean="0"/>
              <a:t>Танці та розваги.</a:t>
            </a:r>
          </a:p>
          <a:p>
            <a:pPr marL="342900" indent="-342900">
              <a:buAutoNum type="arabicPeriod"/>
            </a:pPr>
            <a:r>
              <a:rPr lang="uk-UA" dirty="0" smtClean="0"/>
              <a:t>Розплітання коси, співають сумні пісні.</a:t>
            </a:r>
          </a:p>
          <a:p>
            <a:pPr marL="342900" indent="-342900">
              <a:buAutoNum type="arabicPeriod"/>
            </a:pPr>
            <a:endParaRPr lang="uk-UA" dirty="0"/>
          </a:p>
          <a:p>
            <a:r>
              <a:rPr lang="uk-UA" dirty="0" smtClean="0"/>
              <a:t>       </a:t>
            </a:r>
            <a:r>
              <a:rPr lang="uk-UA" u="sng" dirty="0" smtClean="0"/>
              <a:t>Неділя:</a:t>
            </a:r>
          </a:p>
          <a:p>
            <a:pPr marL="342900" indent="-342900">
              <a:buAutoNum type="arabicPeriod"/>
            </a:pPr>
            <a:r>
              <a:rPr lang="uk-UA" dirty="0" smtClean="0"/>
              <a:t>Збирають до вінця, вінчання.</a:t>
            </a:r>
          </a:p>
          <a:p>
            <a:pPr marL="342900" indent="-342900">
              <a:buAutoNum type="arabicPeriod"/>
            </a:pPr>
            <a:r>
              <a:rPr lang="uk-UA" dirty="0" smtClean="0"/>
              <a:t>Обід роду молодої та гостей.</a:t>
            </a:r>
          </a:p>
          <a:p>
            <a:pPr marL="342900" indent="-342900">
              <a:buAutoNum type="arabicPeriod"/>
            </a:pPr>
            <a:r>
              <a:rPr lang="uk-UA" dirty="0" smtClean="0"/>
              <a:t>Ждуть молодого з поїздом.</a:t>
            </a:r>
          </a:p>
          <a:p>
            <a:pPr marL="342900" indent="-342900">
              <a:buAutoNum type="arabicPeriod"/>
            </a:pPr>
            <a:r>
              <a:rPr lang="uk-UA" dirty="0" smtClean="0"/>
              <a:t>Молоду продає її брат, пісні.</a:t>
            </a:r>
          </a:p>
          <a:p>
            <a:pPr marL="342900" indent="-342900">
              <a:buAutoNum type="arabicPeriod"/>
            </a:pPr>
            <a:r>
              <a:rPr lang="uk-UA" dirty="0" smtClean="0"/>
              <a:t>Вечеря, ділять коровай.</a:t>
            </a:r>
          </a:p>
          <a:p>
            <a:pPr marL="342900" indent="-342900">
              <a:buAutoNum type="arabicPeriod"/>
            </a:pPr>
            <a:r>
              <a:rPr lang="uk-UA" dirty="0" smtClean="0"/>
              <a:t>Молода прощається з родом, батьками, дружками; співають сумні пісні.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3091" y="2183650"/>
            <a:ext cx="55002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</a:t>
            </a:r>
            <a:r>
              <a:rPr lang="uk-UA" u="sng" dirty="0" smtClean="0"/>
              <a:t>Субота у молодого :</a:t>
            </a:r>
          </a:p>
          <a:p>
            <a:pPr marL="342900" indent="-342900">
              <a:buAutoNum type="arabicPeriod"/>
            </a:pPr>
            <a:r>
              <a:rPr lang="uk-UA" dirty="0" smtClean="0"/>
              <a:t>Печуть коровай, , співають коровайні пісні</a:t>
            </a:r>
          </a:p>
          <a:p>
            <a:pPr marL="342900" indent="-342900">
              <a:buAutoNum type="arabicPeriod"/>
            </a:pPr>
            <a:r>
              <a:rPr lang="uk-UA" dirty="0" smtClean="0"/>
              <a:t>Молодий з боярами </a:t>
            </a:r>
            <a:r>
              <a:rPr lang="ru-RU" dirty="0" err="1" smtClean="0"/>
              <a:t>запрошує</a:t>
            </a:r>
            <a:r>
              <a:rPr lang="ru-RU" dirty="0" smtClean="0"/>
              <a:t> гостей на </a:t>
            </a:r>
            <a:r>
              <a:rPr lang="ru-RU" dirty="0" err="1" smtClean="0"/>
              <a:t>весілля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Квітчають</a:t>
            </a:r>
            <a:r>
              <a:rPr lang="ru-RU" dirty="0" smtClean="0"/>
              <a:t> </a:t>
            </a:r>
            <a:r>
              <a:rPr lang="ru-RU" dirty="0" err="1"/>
              <a:t>гільце</a:t>
            </a:r>
            <a:r>
              <a:rPr lang="ru-RU" dirty="0"/>
              <a:t>, </a:t>
            </a:r>
            <a:r>
              <a:rPr lang="ru-RU" dirty="0" err="1"/>
              <a:t>співають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uk-UA" dirty="0" smtClean="0"/>
              <a:t>Молодий з боярами та </a:t>
            </a:r>
            <a:r>
              <a:rPr lang="uk-UA" dirty="0" err="1" smtClean="0"/>
              <a:t>музиками</a:t>
            </a:r>
            <a:r>
              <a:rPr lang="uk-UA" dirty="0" smtClean="0"/>
              <a:t> йде до молодої на дівич-вечір, співають танцювальні, жартівливі пісні.</a:t>
            </a:r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 smtClean="0"/>
          </a:p>
          <a:p>
            <a:r>
              <a:rPr lang="uk-UA" dirty="0" smtClean="0"/>
              <a:t>       </a:t>
            </a:r>
            <a:r>
              <a:rPr lang="uk-UA" u="sng" dirty="0" smtClean="0"/>
              <a:t>Неділя</a:t>
            </a:r>
            <a:r>
              <a:rPr lang="uk-UA" dirty="0" smtClean="0"/>
              <a:t>:</a:t>
            </a:r>
          </a:p>
          <a:p>
            <a:pPr marL="342900" indent="-342900">
              <a:buAutoNum type="arabicPeriod"/>
            </a:pPr>
            <a:r>
              <a:rPr lang="uk-UA" dirty="0" smtClean="0"/>
              <a:t>Збирають </a:t>
            </a:r>
            <a:r>
              <a:rPr lang="uk-UA" dirty="0"/>
              <a:t>до вінця, вінчання</a:t>
            </a:r>
            <a:r>
              <a:rPr lang="uk-UA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Обід</a:t>
            </a:r>
            <a:r>
              <a:rPr lang="ru-RU" dirty="0"/>
              <a:t> роду </a:t>
            </a:r>
            <a:r>
              <a:rPr lang="ru-RU" dirty="0" smtClean="0"/>
              <a:t>молодого </a:t>
            </a:r>
            <a:r>
              <a:rPr lang="ru-RU" dirty="0"/>
              <a:t>та гостей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uk-UA" dirty="0" smtClean="0"/>
              <a:t>Поїзд молодого до молодої.</a:t>
            </a:r>
          </a:p>
          <a:p>
            <a:pPr marL="342900" indent="-342900">
              <a:buAutoNum type="arabicPeriod"/>
            </a:pPr>
            <a:r>
              <a:rPr lang="uk-UA" dirty="0" smtClean="0"/>
              <a:t>Молодий повертається додому з молодою весільним поїздом.</a:t>
            </a:r>
          </a:p>
          <a:p>
            <a:pPr marL="342900" indent="-342900">
              <a:buAutoNum type="arabicPeriod"/>
            </a:pPr>
            <a:r>
              <a:rPr lang="uk-UA" dirty="0" smtClean="0"/>
              <a:t>Комора; пісні про калину.</a:t>
            </a:r>
            <a:endParaRPr lang="ru-RU" dirty="0"/>
          </a:p>
          <a:p>
            <a:pPr marL="342900" indent="-342900">
              <a:buAutoNum type="arabicPeriod"/>
            </a:pPr>
            <a:endParaRPr lang="uk-UA" dirty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4" y="4861306"/>
            <a:ext cx="1662545" cy="110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3737777"/>
            <a:ext cx="1301672" cy="97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10800000">
            <a:off x="11276292" y="6521049"/>
            <a:ext cx="7355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Новікова </a:t>
            </a:r>
          </a:p>
          <a:p>
            <a:r>
              <a:rPr lang="uk-UA" sz="1050" dirty="0" smtClean="0"/>
              <a:t>А.М.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62964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1434</Words>
  <Application>Microsoft Office PowerPoint</Application>
  <PresentationFormat>Широкоэкранный</PresentationFormat>
  <Paragraphs>146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роспівайте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43</cp:revision>
  <dcterms:created xsi:type="dcterms:W3CDTF">2020-04-11T10:41:44Z</dcterms:created>
  <dcterms:modified xsi:type="dcterms:W3CDTF">2020-04-14T08:48:44Z</dcterms:modified>
</cp:coreProperties>
</file>