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6" r:id="rId14"/>
    <p:sldId id="268" r:id="rId15"/>
    <p:sldId id="271" r:id="rId16"/>
    <p:sldId id="269" r:id="rId17"/>
    <p:sldId id="274" r:id="rId18"/>
    <p:sldId id="275" r:id="rId19"/>
    <p:sldId id="276" r:id="rId20"/>
    <p:sldId id="278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1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21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59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69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60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4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3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0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0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58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78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78F35-E338-4DEC-8E77-29998DD8036E}" type="datetimeFigureOut">
              <a:rPr lang="ru-RU" smtClean="0"/>
              <a:t>вт 07.04.20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749D-98D9-4E70-A33C-9B1300D1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92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1%D1%83%D1%81%D0%BF%D1%96%D0%BB%D1%8C%D1%81%D1%82%D0%B2%D0%BE" TargetMode="External"/><Relationship Id="rId3" Type="http://schemas.openxmlformats.org/officeDocument/2006/relationships/hyperlink" Target="https://uk.wikipedia.org/wiki/XVII_%D1%81%D1%82%D0%BE%D0%BB%D1%96%D1%82%D1%82%D1%8F" TargetMode="External"/><Relationship Id="rId7" Type="http://schemas.openxmlformats.org/officeDocument/2006/relationships/hyperlink" Target="https://uk.wikipedia.org/wiki/%D0%9F%D0%B8%D1%81%D1%8C%D0%BC%D0%B5%D0%BD%D0%BD%D0%B8%D0%B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A4%D1%96%D0%BB%D0%BE%D1%81%D0%BE%D1%84" TargetMode="External"/><Relationship Id="rId11" Type="http://schemas.openxmlformats.org/officeDocument/2006/relationships/image" Target="../media/image20.jpeg"/><Relationship Id="rId5" Type="http://schemas.openxmlformats.org/officeDocument/2006/relationships/hyperlink" Target="https://uk.wikipedia.org/wiki/%D0%92%D1%87%D0%B5%D0%BD%D0%B8%D0%B9" TargetMode="External"/><Relationship Id="rId10" Type="http://schemas.openxmlformats.org/officeDocument/2006/relationships/image" Target="../media/image19.jpg"/><Relationship Id="rId4" Type="http://schemas.openxmlformats.org/officeDocument/2006/relationships/hyperlink" Target="https://uk.wikipedia.org/wiki/XVIII_%D1%81%D1%82%D0%BE%D0%BB%D1%96%D1%82%D1%82%D1%8F" TargetMode="External"/><Relationship Id="rId9" Type="http://schemas.openxmlformats.org/officeDocument/2006/relationships/hyperlink" Target="https://uk.wikipedia.org/wiki/%D0%A9%D0%B0%D1%81%D1%82%D1%8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940" y="14448"/>
            <a:ext cx="12410940" cy="68435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63975" y="1439000"/>
            <a:ext cx="59636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КЛАСИЦИЗМ. </a:t>
            </a:r>
          </a:p>
          <a:p>
            <a:pPr algn="ctr"/>
            <a:r>
              <a:rPr lang="uk-UA" sz="4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ВІДЕНСЬКІ КЛАСИКИ. </a:t>
            </a:r>
            <a:endParaRPr lang="ru-RU" sz="48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3281640"/>
            <a:ext cx="2609850" cy="3295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27" y="3281640"/>
            <a:ext cx="2528500" cy="3208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281" y="3281640"/>
            <a:ext cx="2437326" cy="3164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" b="4463"/>
          <a:stretch/>
        </p:blipFill>
        <p:spPr>
          <a:xfrm>
            <a:off x="-155701" y="669131"/>
            <a:ext cx="3253166" cy="205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989" y="639940"/>
            <a:ext cx="2997879" cy="231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-77546943_3233698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9427" y="632897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44011" y="6489977"/>
            <a:ext cx="11689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50" dirty="0" smtClean="0"/>
              <a:t>      Новікова А.М.</a:t>
            </a:r>
          </a:p>
          <a:p>
            <a:r>
              <a:rPr lang="uk-UA" sz="1050" dirty="0" smtClean="0"/>
              <a:t>              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16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50"/>
            <a:ext cx="12192000" cy="69185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10793" r="2678" b="4771"/>
          <a:stretch/>
        </p:blipFill>
        <p:spPr>
          <a:xfrm>
            <a:off x="573365" y="365125"/>
            <a:ext cx="11185045" cy="616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3279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254"/>
            <a:ext cx="12192000" cy="73192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0" b="16840"/>
          <a:stretch/>
        </p:blipFill>
        <p:spPr>
          <a:xfrm>
            <a:off x="111618" y="712584"/>
            <a:ext cx="5877059" cy="548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14947"/>
          <a:stretch/>
        </p:blipFill>
        <p:spPr>
          <a:xfrm>
            <a:off x="6104585" y="824248"/>
            <a:ext cx="5975797" cy="511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128161" y="0"/>
            <a:ext cx="595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ЖИВОПИС  ЕПОХИ КЛАСИЦИЗМУ</a:t>
            </a:r>
            <a:endParaRPr lang="ru-RU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605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2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6"/>
            <a:ext cx="12286445" cy="683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504" r="-574"/>
          <a:stretch/>
        </p:blipFill>
        <p:spPr>
          <a:xfrm>
            <a:off x="1532586" y="991673"/>
            <a:ext cx="9028089" cy="571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814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262"/>
            <a:ext cx="12192000" cy="70512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36691" r="1161" b="8798"/>
          <a:stretch/>
        </p:blipFill>
        <p:spPr>
          <a:xfrm>
            <a:off x="991673" y="1690688"/>
            <a:ext cx="9646276" cy="435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91673" y="248400"/>
            <a:ext cx="955612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Представники класицизму в</a:t>
            </a:r>
            <a:r>
              <a:rPr lang="uk-UA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музиці.</a:t>
            </a:r>
          </a:p>
          <a:p>
            <a:pPr algn="ctr"/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Віденська класична школа.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0917" y="6009483"/>
            <a:ext cx="253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</a:t>
            </a:r>
            <a:r>
              <a:rPr lang="uk-UA" dirty="0" err="1" smtClean="0"/>
              <a:t>Й.Гайдн</a:t>
            </a:r>
            <a:endParaRPr lang="uk-UA" dirty="0"/>
          </a:p>
          <a:p>
            <a:r>
              <a:rPr lang="uk-UA" dirty="0" smtClean="0"/>
              <a:t>           1732-1809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19728" y="6009482"/>
            <a:ext cx="166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В.-</a:t>
            </a:r>
            <a:r>
              <a:rPr lang="uk-UA" dirty="0" err="1" smtClean="0"/>
              <a:t>А.Моцарт</a:t>
            </a:r>
            <a:endParaRPr lang="uk-UA" dirty="0" smtClean="0"/>
          </a:p>
          <a:p>
            <a:r>
              <a:rPr lang="uk-UA" dirty="0"/>
              <a:t> </a:t>
            </a:r>
            <a:r>
              <a:rPr lang="uk-UA" dirty="0" smtClean="0"/>
              <a:t>   1756-1791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856107" y="6009481"/>
            <a:ext cx="202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</a:t>
            </a:r>
            <a:r>
              <a:rPr lang="uk-UA" dirty="0" err="1" smtClean="0"/>
              <a:t>Л.Бетховен</a:t>
            </a:r>
            <a:endParaRPr lang="uk-UA" dirty="0" smtClean="0"/>
          </a:p>
          <a:p>
            <a:r>
              <a:rPr lang="uk-UA" dirty="0" smtClean="0"/>
              <a:t>       1770-1827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59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1960"/>
            <a:ext cx="12299324" cy="981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/>
          <a:stretch/>
        </p:blipFill>
        <p:spPr>
          <a:xfrm>
            <a:off x="0" y="0"/>
            <a:ext cx="6709893" cy="523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-1219" r="4664" b="10562"/>
          <a:stretch/>
        </p:blipFill>
        <p:spPr>
          <a:xfrm>
            <a:off x="5324183" y="2331076"/>
            <a:ext cx="6391298" cy="452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660885" y="767358"/>
            <a:ext cx="2382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83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6"/>
            <a:ext cx="12192000" cy="70791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71" y="180304"/>
            <a:ext cx="2906658" cy="239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2112" r="5751" b="9156"/>
          <a:stretch/>
        </p:blipFill>
        <p:spPr>
          <a:xfrm>
            <a:off x="116982" y="180304"/>
            <a:ext cx="4432468" cy="4456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8839" y="476518"/>
            <a:ext cx="437607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Австрія 18 ст. уявляла собою феодально-</a:t>
            </a:r>
          </a:p>
          <a:p>
            <a:r>
              <a:rPr lang="uk-UA" dirty="0" err="1" smtClean="0"/>
              <a:t>абсолютницьку</a:t>
            </a:r>
            <a:r>
              <a:rPr lang="uk-UA" dirty="0" smtClean="0"/>
              <a:t> монархію Габсбургів, до </a:t>
            </a:r>
          </a:p>
          <a:p>
            <a:r>
              <a:rPr lang="uk-UA" dirty="0" smtClean="0"/>
              <a:t>складу якої входили: Австрія, Чехія, </a:t>
            </a:r>
          </a:p>
          <a:p>
            <a:r>
              <a:rPr lang="uk-UA" dirty="0" err="1" smtClean="0"/>
              <a:t>Словакія</a:t>
            </a:r>
            <a:r>
              <a:rPr lang="uk-UA" dirty="0" smtClean="0"/>
              <a:t>, Галіція, </a:t>
            </a:r>
            <a:r>
              <a:rPr lang="uk-UA" dirty="0" err="1" smtClean="0"/>
              <a:t>Силезія</a:t>
            </a:r>
            <a:r>
              <a:rPr lang="uk-UA" dirty="0" smtClean="0"/>
              <a:t>, Тироль, частина </a:t>
            </a:r>
          </a:p>
          <a:p>
            <a:r>
              <a:rPr lang="uk-UA" dirty="0" smtClean="0"/>
              <a:t>Італії.</a:t>
            </a:r>
          </a:p>
          <a:p>
            <a:r>
              <a:rPr lang="uk-UA" dirty="0" smtClean="0"/>
              <a:t>Це визначило своєрідність та </a:t>
            </a:r>
          </a:p>
          <a:p>
            <a:r>
              <a:rPr lang="uk-UA" dirty="0"/>
              <a:t>б</a:t>
            </a:r>
            <a:r>
              <a:rPr lang="uk-UA" dirty="0" smtClean="0"/>
              <a:t>агатонаціональний характер культури, </a:t>
            </a:r>
          </a:p>
          <a:p>
            <a:r>
              <a:rPr lang="uk-UA" dirty="0"/>
              <a:t>о</a:t>
            </a:r>
            <a:r>
              <a:rPr lang="uk-UA" dirty="0" smtClean="0"/>
              <a:t>середком якої став Відень-наймузичніше</a:t>
            </a:r>
          </a:p>
          <a:p>
            <a:r>
              <a:rPr lang="uk-UA" dirty="0"/>
              <a:t>м</a:t>
            </a:r>
            <a:r>
              <a:rPr lang="uk-UA" dirty="0" smtClean="0"/>
              <a:t>істо Європи того часу.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05426" y="3202090"/>
            <a:ext cx="7386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З усіх кінців багатонаціональної імперії приїздили народні музиканти, які</a:t>
            </a:r>
          </a:p>
          <a:p>
            <a:r>
              <a:rPr lang="uk-UA" dirty="0"/>
              <a:t>ч</a:t>
            </a:r>
            <a:r>
              <a:rPr lang="uk-UA" dirty="0" smtClean="0"/>
              <a:t>асто об</a:t>
            </a:r>
            <a:r>
              <a:rPr lang="en-US" dirty="0" smtClean="0"/>
              <a:t>’</a:t>
            </a:r>
            <a:r>
              <a:rPr lang="uk-UA" dirty="0" err="1" smtClean="0"/>
              <a:t>єднувалися</a:t>
            </a:r>
            <a:r>
              <a:rPr lang="uk-UA" dirty="0" smtClean="0"/>
              <a:t> в невеличкі інструментальні ансамблі. На вулицях </a:t>
            </a:r>
          </a:p>
          <a:p>
            <a:r>
              <a:rPr lang="uk-UA" dirty="0" smtClean="0"/>
              <a:t>Відня часто звучали серенади, дивертисменти, пісні та танці різних </a:t>
            </a:r>
          </a:p>
          <a:p>
            <a:r>
              <a:rPr lang="uk-UA" dirty="0"/>
              <a:t>н</a:t>
            </a:r>
            <a:r>
              <a:rPr lang="uk-UA" dirty="0" smtClean="0"/>
              <a:t>ародів. Та особливою популярністю користувався австрійський </a:t>
            </a:r>
          </a:p>
          <a:p>
            <a:r>
              <a:rPr lang="uk-UA" dirty="0"/>
              <a:t>с</a:t>
            </a:r>
            <a:r>
              <a:rPr lang="uk-UA" dirty="0" smtClean="0"/>
              <a:t>елянський лендлер- 3-х-дольний танець, один із попередників вальсу.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0608" y="4896400"/>
            <a:ext cx="119779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Поряд з народно-побутовим музикуванням широкий розвиток отримало професійне концертне та музично-театральне</a:t>
            </a:r>
          </a:p>
          <a:p>
            <a:r>
              <a:rPr lang="uk-UA" dirty="0"/>
              <a:t>ж</a:t>
            </a:r>
            <a:r>
              <a:rPr lang="uk-UA" dirty="0" smtClean="0"/>
              <a:t>иття Відня. «Музичними академіями» називали концерти, організовані в палацах віденських аристократів або в </a:t>
            </a:r>
          </a:p>
          <a:p>
            <a:r>
              <a:rPr lang="uk-UA" dirty="0"/>
              <a:t>т</a:t>
            </a:r>
            <a:r>
              <a:rPr lang="uk-UA" dirty="0" smtClean="0"/>
              <a:t>еатральних   залах. Вимушені знаходитися на придворній службі у аристократичної знаті або служити в церквах,</a:t>
            </a:r>
          </a:p>
          <a:p>
            <a:r>
              <a:rPr lang="uk-UA" dirty="0"/>
              <a:t>п</a:t>
            </a:r>
            <a:r>
              <a:rPr lang="uk-UA" dirty="0" smtClean="0"/>
              <a:t>ередові музиканти-композитори правдиво відбивали у своїй музиці навколишню дійсність у типових,</a:t>
            </a:r>
          </a:p>
          <a:p>
            <a:r>
              <a:rPr lang="uk-UA" dirty="0"/>
              <a:t>у</a:t>
            </a:r>
            <a:r>
              <a:rPr lang="uk-UA" dirty="0" smtClean="0"/>
              <a:t>загальнених образах. Віденським класикам, як і іншим митцям цієї епохи, властива віра в перемогу </a:t>
            </a:r>
            <a:r>
              <a:rPr lang="uk-UA" dirty="0" err="1" smtClean="0"/>
              <a:t>розума</a:t>
            </a:r>
            <a:r>
              <a:rPr lang="uk-UA" dirty="0" smtClean="0"/>
              <a:t>, </a:t>
            </a:r>
          </a:p>
          <a:p>
            <a:r>
              <a:rPr lang="uk-UA" dirty="0" smtClean="0"/>
              <a:t>справедливість, тому фінали творів оптимістичні.</a:t>
            </a:r>
            <a:endParaRPr lang="ru-RU" dirty="0"/>
          </a:p>
        </p:txBody>
      </p:sp>
      <p:pic>
        <p:nvPicPr>
          <p:cNvPr id="6" name="gaydn-simfoniya-103-1-chast-p-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016" y="684292"/>
            <a:ext cx="609600" cy="944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17060" y="6731042"/>
            <a:ext cx="15648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50" dirty="0"/>
              <a:t> </a:t>
            </a:r>
            <a:r>
              <a:rPr lang="uk-UA" sz="1050" dirty="0" smtClean="0"/>
              <a:t>                  Новікова </a:t>
            </a:r>
            <a:r>
              <a:rPr lang="uk-UA" sz="1050" dirty="0"/>
              <a:t>А</a:t>
            </a:r>
            <a:r>
              <a:rPr lang="uk-UA" sz="1050" dirty="0" smtClean="0"/>
              <a:t>.М.</a:t>
            </a:r>
          </a:p>
          <a:p>
            <a:r>
              <a:rPr lang="uk-UA" sz="1050" dirty="0"/>
              <a:t> </a:t>
            </a:r>
            <a:r>
              <a:rPr lang="uk-UA" sz="1050" dirty="0" smtClean="0"/>
              <a:t>                     2020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96910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1096"/>
            <a:ext cx="12428113" cy="6856904"/>
          </a:xfrm>
        </p:spPr>
      </p:pic>
      <p:sp>
        <p:nvSpPr>
          <p:cNvPr id="5" name="Прямоугольник 4"/>
          <p:cNvSpPr/>
          <p:nvPr/>
        </p:nvSpPr>
        <p:spPr>
          <a:xfrm>
            <a:off x="437882" y="809625"/>
            <a:ext cx="1091591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Розквітом віденського класицизму </a:t>
            </a: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вважається </a:t>
            </a: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 1780-х — 1810-х років.  Діяльність композиторів віденської школи підготовлена художнім досвідом їхніх попередників і сучасників, включаючи італійську і французьку оперу і інструментальну культуру, досягнення німецької музики (Г.Ф. Гендель, Й.С. Бах і його сини, </a:t>
            </a:r>
            <a:r>
              <a:rPr lang="uk-UA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мангеймська</a:t>
            </a: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школа). </a:t>
            </a:r>
            <a:endParaRPr lang="uk-UA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мистецтва представників Віденської школи характерні універсальність мистецтв, мислення, логічність, ясність художньої форми. У їх творах органічно сполучаються почуття й інтелект, трагічний і комічне, точний розрахунок і природність, невимушеність висловлення</a:t>
            </a: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Музична мова відрізняється яскравою виразністю, індивідуальною характерністю. Ось чому музика класиків легко </a:t>
            </a:r>
            <a:r>
              <a:rPr lang="uk-UA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запам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ятовується</a:t>
            </a: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свідомості слухача. Взагалі для віденських класиків характерне </a:t>
            </a:r>
            <a:r>
              <a:rPr lang="uk-UA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гомофонно</a:t>
            </a: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-гармонічне мислення (мелодія та акомпанемент), але поліфонія слугувала важливим засобом виразності, особливо у сонатах, симфоніях.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творчості віденських класиків виражене динамічне розуміння життєвих процесів, що знайшло найповніше втілення в сонатній формі і обумовило симфонізм багатьох їх творів. Із </a:t>
            </a: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симфонізмом </a:t>
            </a: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зв'язаний розквіт провідних інструментальних жанрів епохи — симфонії, сонати, концерту й камерного ансамблю, остаточного формування 4-частинного </a:t>
            </a:r>
            <a:r>
              <a:rPr lang="uk-UA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сонатно</a:t>
            </a: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-симфонічного </a:t>
            </a: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циклу</a:t>
            </a:r>
            <a:r>
              <a:rPr lang="uk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1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1"/>
            <a:ext cx="12192000" cy="6968977"/>
          </a:xfrm>
        </p:spPr>
      </p:pic>
      <p:sp>
        <p:nvSpPr>
          <p:cNvPr id="5" name="Прямоугольник 4"/>
          <p:cNvSpPr/>
          <p:nvPr/>
        </p:nvSpPr>
        <p:spPr>
          <a:xfrm>
            <a:off x="746975" y="474345"/>
            <a:ext cx="10606825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dirty="0" err="1" smtClean="0"/>
              <a:t>Розквіт</a:t>
            </a:r>
            <a:r>
              <a:rPr lang="ru-RU" sz="2000" dirty="0" smtClean="0"/>
              <a:t> </a:t>
            </a:r>
            <a:r>
              <a:rPr lang="ru-RU" sz="2000" dirty="0" err="1"/>
              <a:t>Віденської</a:t>
            </a:r>
            <a:r>
              <a:rPr lang="ru-RU" sz="2000" dirty="0"/>
              <a:t> </a:t>
            </a:r>
            <a:r>
              <a:rPr lang="ru-RU" sz="2000" dirty="0" err="1"/>
              <a:t>школи</a:t>
            </a:r>
            <a:r>
              <a:rPr lang="ru-RU" sz="2000" dirty="0"/>
              <a:t> </a:t>
            </a:r>
            <a:r>
              <a:rPr lang="ru-RU" sz="2000" dirty="0" err="1"/>
              <a:t>збігся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загальним</a:t>
            </a:r>
            <a:r>
              <a:rPr lang="ru-RU" sz="2000" dirty="0"/>
              <a:t> </a:t>
            </a:r>
            <a:r>
              <a:rPr lang="ru-RU" sz="2000" dirty="0" err="1"/>
              <a:t>процесом</a:t>
            </a:r>
            <a:r>
              <a:rPr lang="ru-RU" sz="2000" dirty="0"/>
              <a:t> </a:t>
            </a:r>
            <a:r>
              <a:rPr lang="ru-RU" sz="2000" dirty="0" err="1"/>
              <a:t>становлення</a:t>
            </a:r>
            <a:r>
              <a:rPr lang="ru-RU" sz="2000" dirty="0"/>
              <a:t> </a:t>
            </a:r>
            <a:r>
              <a:rPr lang="ru-RU" sz="2000" dirty="0" err="1"/>
              <a:t>симфонічного</a:t>
            </a:r>
            <a:r>
              <a:rPr lang="ru-RU" sz="2000" dirty="0"/>
              <a:t> оркестру —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стабільного</a:t>
            </a:r>
            <a:r>
              <a:rPr lang="ru-RU" sz="2000" dirty="0"/>
              <a:t> складу, </a:t>
            </a:r>
            <a:r>
              <a:rPr lang="ru-RU" sz="2000" dirty="0" err="1"/>
              <a:t>функціональної</a:t>
            </a:r>
            <a:r>
              <a:rPr lang="ru-RU" sz="2000" dirty="0"/>
              <a:t> </a:t>
            </a:r>
            <a:r>
              <a:rPr lang="ru-RU" sz="2000" dirty="0" err="1"/>
              <a:t>визначеності</a:t>
            </a:r>
            <a:r>
              <a:rPr lang="ru-RU" sz="2000" dirty="0"/>
              <a:t> </a:t>
            </a:r>
            <a:r>
              <a:rPr lang="ru-RU" sz="2000" dirty="0" err="1"/>
              <a:t>оркестрових</a:t>
            </a:r>
            <a:r>
              <a:rPr lang="ru-RU" sz="2000" dirty="0"/>
              <a:t> </a:t>
            </a:r>
            <a:r>
              <a:rPr lang="ru-RU" sz="2000" dirty="0" err="1"/>
              <a:t>груп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 err="1"/>
              <a:t>Склалися</a:t>
            </a:r>
            <a:r>
              <a:rPr lang="ru-RU" sz="2000" dirty="0"/>
              <a:t> </a:t>
            </a:r>
            <a:r>
              <a:rPr lang="ru-RU" sz="2000" dirty="0" err="1"/>
              <a:t>основні</a:t>
            </a:r>
            <a:r>
              <a:rPr lang="ru-RU" sz="2000" dirty="0"/>
              <a:t> </a:t>
            </a:r>
            <a:r>
              <a:rPr lang="ru-RU" sz="2000" dirty="0" err="1"/>
              <a:t>класичні</a:t>
            </a:r>
            <a:r>
              <a:rPr lang="ru-RU" sz="2000" dirty="0"/>
              <a:t> </a:t>
            </a:r>
            <a:r>
              <a:rPr lang="ru-RU" sz="2000" dirty="0" err="1"/>
              <a:t>типи</a:t>
            </a:r>
            <a:r>
              <a:rPr lang="ru-RU" sz="2000" dirty="0"/>
              <a:t> </a:t>
            </a:r>
            <a:r>
              <a:rPr lang="ru-RU" sz="2000" dirty="0" err="1"/>
              <a:t>камерних</a:t>
            </a:r>
            <a:r>
              <a:rPr lang="ru-RU" sz="2000" dirty="0"/>
              <a:t> </a:t>
            </a:r>
            <a:r>
              <a:rPr lang="ru-RU" sz="2000" dirty="0" err="1"/>
              <a:t>ансамблів</a:t>
            </a:r>
            <a:r>
              <a:rPr lang="ru-RU" sz="2000" dirty="0"/>
              <a:t> — </a:t>
            </a:r>
            <a:r>
              <a:rPr lang="ru-RU" sz="2000" dirty="0" err="1"/>
              <a:t>фортепіанного</a:t>
            </a:r>
            <a:r>
              <a:rPr lang="ru-RU" sz="2000" dirty="0"/>
              <a:t> </a:t>
            </a:r>
            <a:r>
              <a:rPr lang="ru-RU" sz="2000" dirty="0" err="1"/>
              <a:t>тріо</a:t>
            </a:r>
            <a:r>
              <a:rPr lang="ru-RU" sz="2000" dirty="0"/>
              <a:t>, струнного квартету й </a:t>
            </a:r>
            <a:r>
              <a:rPr lang="ru-RU" sz="2000" dirty="0" err="1"/>
              <a:t>ін</a:t>
            </a:r>
            <a:r>
              <a:rPr lang="ru-RU" sz="2000" dirty="0"/>
              <a:t>.; </a:t>
            </a:r>
            <a:r>
              <a:rPr lang="ru-RU" sz="2000" dirty="0" smtClean="0"/>
              <a:t>з </a:t>
            </a:r>
            <a:r>
              <a:rPr lang="ru-RU" sz="2000" dirty="0" err="1"/>
              <a:t>музики</a:t>
            </a:r>
            <a:r>
              <a:rPr lang="ru-RU" sz="2000" dirty="0"/>
              <a:t> для </a:t>
            </a:r>
            <a:r>
              <a:rPr lang="ru-RU" sz="2000" dirty="0" err="1"/>
              <a:t>сольних</a:t>
            </a:r>
            <a:r>
              <a:rPr lang="ru-RU" sz="2000" dirty="0"/>
              <a:t> </a:t>
            </a:r>
            <a:r>
              <a:rPr lang="ru-RU" sz="2000" dirty="0" err="1"/>
              <a:t>інструментальних</a:t>
            </a:r>
            <a:r>
              <a:rPr lang="ru-RU" sz="2000" dirty="0"/>
              <a:t> особливо </a:t>
            </a:r>
            <a:r>
              <a:rPr lang="ru-RU" sz="2000" dirty="0" err="1"/>
              <a:t>виділилася</a:t>
            </a:r>
            <a:r>
              <a:rPr lang="ru-RU" sz="2000" dirty="0"/>
              <a:t> </a:t>
            </a:r>
            <a:r>
              <a:rPr lang="ru-RU" sz="2000" dirty="0" err="1"/>
              <a:t>фортепіанна</a:t>
            </a:r>
            <a:r>
              <a:rPr lang="ru-RU" sz="2000" dirty="0"/>
              <a:t> соната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</a:p>
          <a:p>
            <a:r>
              <a:rPr lang="ru-RU" sz="2000" dirty="0" err="1" smtClean="0"/>
              <a:t>Оперна</a:t>
            </a:r>
            <a:r>
              <a:rPr lang="ru-RU" sz="2000" dirty="0" smtClean="0"/>
              <a:t> </a:t>
            </a:r>
            <a:r>
              <a:rPr lang="ru-RU" sz="2000" dirty="0" err="1"/>
              <a:t>творчість</a:t>
            </a:r>
            <a:r>
              <a:rPr lang="ru-RU" sz="2000" dirty="0"/>
              <a:t> Моцарта </a:t>
            </a:r>
            <a:r>
              <a:rPr lang="ru-RU" sz="2000" dirty="0" err="1"/>
              <a:t>відкрила</a:t>
            </a:r>
            <a:r>
              <a:rPr lang="ru-RU" sz="2000" dirty="0"/>
              <a:t> </a:t>
            </a:r>
            <a:r>
              <a:rPr lang="ru-RU" sz="2000" dirty="0" err="1"/>
              <a:t>широкі</a:t>
            </a:r>
            <a:r>
              <a:rPr lang="ru-RU" sz="2000" dirty="0"/>
              <a:t> </a:t>
            </a:r>
            <a:r>
              <a:rPr lang="ru-RU" sz="2000" dirty="0" err="1"/>
              <a:t>перспективи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різних</a:t>
            </a:r>
            <a:r>
              <a:rPr lang="ru-RU" sz="2000" dirty="0"/>
              <a:t> </a:t>
            </a:r>
            <a:r>
              <a:rPr lang="ru-RU" sz="2000" dirty="0" err="1"/>
              <a:t>типів</a:t>
            </a:r>
            <a:r>
              <a:rPr lang="ru-RU" sz="2000" dirty="0"/>
              <a:t> опери — </a:t>
            </a:r>
            <a:r>
              <a:rPr lang="ru-RU" sz="2000" dirty="0" err="1"/>
              <a:t>ліричної</a:t>
            </a:r>
            <a:r>
              <a:rPr lang="ru-RU" sz="2000" dirty="0"/>
              <a:t> і </a:t>
            </a:r>
            <a:r>
              <a:rPr lang="ru-RU" sz="2000" dirty="0" err="1"/>
              <a:t>соціально-викривальної</a:t>
            </a:r>
            <a:r>
              <a:rPr lang="ru-RU" sz="2000" dirty="0"/>
              <a:t> </a:t>
            </a:r>
            <a:r>
              <a:rPr lang="ru-RU" sz="2000" dirty="0" err="1"/>
              <a:t>комедії</a:t>
            </a:r>
            <a:r>
              <a:rPr lang="ru-RU" sz="2000" dirty="0"/>
              <a:t>,  </a:t>
            </a:r>
            <a:r>
              <a:rPr lang="ru-RU" sz="2000" dirty="0" err="1"/>
              <a:t>музичної</a:t>
            </a:r>
            <a:r>
              <a:rPr lang="ru-RU" sz="2000" dirty="0"/>
              <a:t> </a:t>
            </a:r>
            <a:r>
              <a:rPr lang="ru-RU" sz="2000" dirty="0" err="1"/>
              <a:t>драми</a:t>
            </a:r>
            <a:r>
              <a:rPr lang="ru-RU" sz="2000" dirty="0"/>
              <a:t>,  опери-</a:t>
            </a:r>
            <a:r>
              <a:rPr lang="ru-RU" sz="2000" dirty="0" err="1"/>
              <a:t>казки</a:t>
            </a:r>
            <a:r>
              <a:rPr lang="ru-RU" sz="2000" dirty="0"/>
              <a:t> й </a:t>
            </a:r>
            <a:r>
              <a:rPr lang="ru-RU" sz="2000" dirty="0" err="1"/>
              <a:t>ін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(«</a:t>
            </a:r>
            <a:r>
              <a:rPr lang="ru-RU" sz="2000" dirty="0" err="1"/>
              <a:t>Весілля</a:t>
            </a:r>
            <a:r>
              <a:rPr lang="ru-RU" sz="2000" dirty="0"/>
              <a:t> </a:t>
            </a:r>
            <a:r>
              <a:rPr lang="ru-RU" sz="2000" dirty="0" err="1"/>
              <a:t>Фігаро</a:t>
            </a:r>
            <a:r>
              <a:rPr lang="ru-RU" sz="2000" dirty="0"/>
              <a:t>». «Дон Жуан», «</a:t>
            </a:r>
            <a:r>
              <a:rPr lang="ru-RU" sz="2000" dirty="0" err="1"/>
              <a:t>Чарівна</a:t>
            </a:r>
            <a:r>
              <a:rPr lang="ru-RU" sz="2000" dirty="0"/>
              <a:t> флейта»). </a:t>
            </a:r>
          </a:p>
          <a:p>
            <a:endParaRPr lang="ru-RU" sz="2000" dirty="0" smtClean="0"/>
          </a:p>
          <a:p>
            <a:r>
              <a:rPr lang="ru-RU" sz="2000" dirty="0" err="1" smtClean="0"/>
              <a:t>Кожний</a:t>
            </a:r>
            <a:r>
              <a:rPr lang="ru-RU" sz="2000" dirty="0" smtClean="0"/>
              <a:t> </a:t>
            </a:r>
            <a:r>
              <a:rPr lang="ru-RU" sz="2000" dirty="0"/>
              <a:t>з </a:t>
            </a:r>
            <a:r>
              <a:rPr lang="ru-RU" sz="2000" dirty="0" err="1"/>
              <a:t>майстрів</a:t>
            </a:r>
            <a:r>
              <a:rPr lang="ru-RU" sz="2000" dirty="0"/>
              <a:t> </a:t>
            </a:r>
            <a:r>
              <a:rPr lang="ru-RU" sz="2000" dirty="0" err="1"/>
              <a:t>Віденської</a:t>
            </a:r>
            <a:r>
              <a:rPr lang="ru-RU" sz="2000" dirty="0"/>
              <a:t> </a:t>
            </a:r>
            <a:r>
              <a:rPr lang="ru-RU" sz="2000" dirty="0" err="1"/>
              <a:t>школи</a:t>
            </a:r>
            <a:r>
              <a:rPr lang="ru-RU" sz="2000" dirty="0"/>
              <a:t> </a:t>
            </a:r>
            <a:r>
              <a:rPr lang="ru-RU" sz="2000" dirty="0" err="1"/>
              <a:t>мав</a:t>
            </a:r>
            <a:r>
              <a:rPr lang="ru-RU" sz="2000" dirty="0"/>
              <a:t> </a:t>
            </a:r>
            <a:r>
              <a:rPr lang="ru-RU" sz="2000" dirty="0" err="1"/>
              <a:t>неповторну</a:t>
            </a:r>
            <a:r>
              <a:rPr lang="ru-RU" sz="2000" dirty="0"/>
              <a:t> </a:t>
            </a:r>
            <a:r>
              <a:rPr lang="ru-RU" sz="2000" dirty="0" err="1"/>
              <a:t>індивідуальність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 err="1"/>
              <a:t>Якщо</a:t>
            </a:r>
            <a:r>
              <a:rPr lang="ru-RU" sz="2000" dirty="0"/>
              <a:t> Гайдну і Бетховену </a:t>
            </a:r>
            <a:r>
              <a:rPr lang="ru-RU" sz="2000" dirty="0" err="1"/>
              <a:t>ближчою</a:t>
            </a:r>
            <a:r>
              <a:rPr lang="ru-RU" sz="2000" dirty="0"/>
              <a:t> </a:t>
            </a:r>
            <a:r>
              <a:rPr lang="ru-RU" sz="2000" dirty="0" err="1"/>
              <a:t>виявилася</a:t>
            </a:r>
            <a:r>
              <a:rPr lang="ru-RU" sz="2000" dirty="0"/>
              <a:t> сфера </a:t>
            </a:r>
            <a:r>
              <a:rPr lang="ru-RU" sz="2000" dirty="0" err="1"/>
              <a:t>інструментальної</a:t>
            </a:r>
            <a:r>
              <a:rPr lang="ru-RU" sz="2000" dirty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 (</a:t>
            </a:r>
            <a:r>
              <a:rPr lang="ru-RU" sz="2000" dirty="0" err="1" smtClean="0"/>
              <a:t>сонати</a:t>
            </a:r>
            <a:r>
              <a:rPr lang="ru-RU" sz="2000" dirty="0" smtClean="0"/>
              <a:t>, </a:t>
            </a:r>
            <a:r>
              <a:rPr lang="ru-RU" sz="2000" dirty="0" err="1" smtClean="0"/>
              <a:t>концерти</a:t>
            </a:r>
            <a:r>
              <a:rPr lang="ru-RU" sz="2000" dirty="0" smtClean="0"/>
              <a:t>, </a:t>
            </a:r>
            <a:r>
              <a:rPr lang="ru-RU" sz="2000" dirty="0" err="1" smtClean="0"/>
              <a:t>симфонії</a:t>
            </a:r>
            <a:r>
              <a:rPr lang="ru-RU" sz="2000" dirty="0" smtClean="0"/>
              <a:t>), </a:t>
            </a:r>
            <a:r>
              <a:rPr lang="ru-RU" sz="2000" dirty="0"/>
              <a:t>то Моцарт </a:t>
            </a:r>
            <a:r>
              <a:rPr lang="ru-RU" sz="2000" dirty="0" err="1"/>
              <a:t>рівною</a:t>
            </a:r>
            <a:r>
              <a:rPr lang="ru-RU" sz="2000" dirty="0"/>
              <a:t> </a:t>
            </a:r>
            <a:r>
              <a:rPr lang="ru-RU" sz="2000" dirty="0" err="1"/>
              <a:t>мірою</a:t>
            </a:r>
            <a:r>
              <a:rPr lang="ru-RU" sz="2000" dirty="0"/>
              <a:t> </a:t>
            </a:r>
            <a:r>
              <a:rPr lang="ru-RU" sz="2000" dirty="0" err="1"/>
              <a:t>виявив</a:t>
            </a:r>
            <a:r>
              <a:rPr lang="ru-RU" sz="2000" dirty="0"/>
              <a:t> себе і в оперному, і в </a:t>
            </a:r>
            <a:r>
              <a:rPr lang="ru-RU" sz="2000" dirty="0" err="1"/>
              <a:t>інструментальному</a:t>
            </a:r>
            <a:r>
              <a:rPr lang="ru-RU" sz="2000" dirty="0"/>
              <a:t> жанрах; </a:t>
            </a:r>
            <a:r>
              <a:rPr lang="ru-RU" sz="2000" dirty="0" smtClean="0"/>
              <a:t> Гайдн </a:t>
            </a:r>
            <a:r>
              <a:rPr lang="ru-RU" sz="2000" dirty="0" err="1"/>
              <a:t>більше</a:t>
            </a:r>
            <a:r>
              <a:rPr lang="ru-RU" sz="2000" dirty="0"/>
              <a:t> </a:t>
            </a:r>
            <a:r>
              <a:rPr lang="ru-RU" sz="2000" dirty="0" err="1"/>
              <a:t>тяжів</a:t>
            </a:r>
            <a:r>
              <a:rPr lang="ru-RU" sz="2000" dirty="0"/>
              <a:t> до народно-</a:t>
            </a:r>
            <a:r>
              <a:rPr lang="ru-RU" sz="2000" dirty="0" err="1"/>
              <a:t>жанрових</a:t>
            </a:r>
            <a:r>
              <a:rPr lang="ru-RU" sz="2000" dirty="0"/>
              <a:t> </a:t>
            </a:r>
            <a:r>
              <a:rPr lang="ru-RU" sz="2000" dirty="0" err="1"/>
              <a:t>образів</a:t>
            </a:r>
            <a:r>
              <a:rPr lang="ru-RU" sz="2000" dirty="0"/>
              <a:t>, </a:t>
            </a:r>
            <a:r>
              <a:rPr lang="ru-RU" sz="2000" dirty="0" err="1"/>
              <a:t>гумору</a:t>
            </a:r>
            <a:r>
              <a:rPr lang="ru-RU" sz="2000" dirty="0"/>
              <a:t>, жарту, Бетховен — до </a:t>
            </a:r>
            <a:r>
              <a:rPr lang="ru-RU" sz="2000" dirty="0" err="1"/>
              <a:t>героїки</a:t>
            </a:r>
            <a:r>
              <a:rPr lang="ru-RU" sz="2000" dirty="0"/>
              <a:t>, Моцарт, як </a:t>
            </a:r>
            <a:r>
              <a:rPr lang="ru-RU" sz="2000" dirty="0" err="1"/>
              <a:t>універсальний</a:t>
            </a:r>
            <a:r>
              <a:rPr lang="ru-RU" sz="2000" dirty="0"/>
              <a:t> художник, — до </a:t>
            </a:r>
            <a:r>
              <a:rPr lang="ru-RU" sz="2000" dirty="0" err="1"/>
              <a:t>різноманітних</a:t>
            </a:r>
            <a:r>
              <a:rPr lang="ru-RU" sz="2000" dirty="0"/>
              <a:t> </a:t>
            </a:r>
            <a:r>
              <a:rPr lang="ru-RU" sz="2000" dirty="0" err="1"/>
              <a:t>відтінків</a:t>
            </a:r>
            <a:r>
              <a:rPr lang="ru-RU" sz="2000" dirty="0"/>
              <a:t> </a:t>
            </a:r>
            <a:r>
              <a:rPr lang="ru-RU" sz="2000" dirty="0" err="1"/>
              <a:t>ліричного</a:t>
            </a:r>
            <a:r>
              <a:rPr lang="ru-RU" sz="2000" dirty="0"/>
              <a:t> </a:t>
            </a:r>
            <a:r>
              <a:rPr lang="ru-RU" sz="2000" dirty="0" err="1"/>
              <a:t>переживання</a:t>
            </a:r>
            <a:r>
              <a:rPr lang="ru-RU" sz="2000" dirty="0"/>
              <a:t>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err="1" smtClean="0"/>
              <a:t>Творчість</a:t>
            </a:r>
            <a:r>
              <a:rPr lang="ru-RU" sz="2000" dirty="0" smtClean="0"/>
              <a:t> </a:t>
            </a:r>
            <a:r>
              <a:rPr lang="ru-RU" sz="2000" dirty="0" err="1"/>
              <a:t>композиторів</a:t>
            </a:r>
            <a:r>
              <a:rPr lang="ru-RU" sz="2000" dirty="0"/>
              <a:t> </a:t>
            </a:r>
            <a:r>
              <a:rPr lang="ru-RU" sz="2000" dirty="0" err="1"/>
              <a:t>Віденської</a:t>
            </a:r>
            <a:r>
              <a:rPr lang="ru-RU" sz="2000" dirty="0"/>
              <a:t> </a:t>
            </a:r>
            <a:r>
              <a:rPr lang="ru-RU" sz="2000" dirty="0" err="1"/>
              <a:t>школи</a:t>
            </a:r>
            <a:r>
              <a:rPr lang="ru-RU" sz="2000" dirty="0"/>
              <a:t> </a:t>
            </a:r>
            <a:r>
              <a:rPr lang="ru-RU" sz="2000" dirty="0" err="1"/>
              <a:t>належить</a:t>
            </a:r>
            <a:r>
              <a:rPr lang="ru-RU" sz="2000" dirty="0"/>
              <a:t> до вершин </a:t>
            </a:r>
            <a:r>
              <a:rPr lang="ru-RU" sz="2000" dirty="0" err="1"/>
              <a:t>світової</a:t>
            </a:r>
            <a:r>
              <a:rPr lang="ru-RU" sz="2000" dirty="0"/>
              <a:t> </a:t>
            </a:r>
            <a:r>
              <a:rPr lang="ru-RU" sz="2000" dirty="0" err="1"/>
              <a:t>художньої</a:t>
            </a:r>
            <a:r>
              <a:rPr lang="ru-RU" sz="2000" dirty="0"/>
              <a:t> </a:t>
            </a:r>
            <a:r>
              <a:rPr lang="ru-RU" sz="2000" dirty="0" err="1"/>
              <a:t>культури</a:t>
            </a:r>
            <a:r>
              <a:rPr lang="ru-RU" sz="2000" dirty="0"/>
              <a:t>, і </a:t>
            </a:r>
            <a:r>
              <a:rPr lang="ru-RU" sz="2000" dirty="0" err="1"/>
              <a:t>вплинула</a:t>
            </a:r>
            <a:r>
              <a:rPr lang="ru-RU" sz="2000" dirty="0"/>
              <a:t> на </a:t>
            </a:r>
            <a:r>
              <a:rPr lang="ru-RU" sz="2000" dirty="0" err="1"/>
              <a:t>подальший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музики</a:t>
            </a:r>
            <a:r>
              <a:rPr lang="ru-RU" sz="2000" dirty="0"/>
              <a:t>. </a:t>
            </a:r>
            <a:endParaRPr lang="ru-RU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/>
          </a:p>
          <a:p>
            <a:endParaRPr lang="ru-RU" sz="2000" dirty="0"/>
          </a:p>
        </p:txBody>
      </p:sp>
      <p:pic>
        <p:nvPicPr>
          <p:cNvPr id="3" name="Вольфганг Амадей Моцарт - Серенада № 13 (Маленькая ночная серенада), R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500" y="2289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54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6471" cy="6826080"/>
          </a:xfrm>
        </p:spPr>
      </p:pic>
      <p:sp>
        <p:nvSpPr>
          <p:cNvPr id="5" name="Прямоугольник 4"/>
          <p:cNvSpPr/>
          <p:nvPr/>
        </p:nvSpPr>
        <p:spPr>
          <a:xfrm>
            <a:off x="360180" y="802359"/>
            <a:ext cx="5357712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СОНАТА</a:t>
            </a:r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 у перекладі «звучати»</a:t>
            </a:r>
          </a:p>
          <a:p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3-частинний цикл.</a:t>
            </a:r>
          </a:p>
          <a:p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uk-UA" sz="2800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 частина</a:t>
            </a:r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-активна,</a:t>
            </a:r>
          </a:p>
          <a:p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напружена, п</a:t>
            </a:r>
            <a:r>
              <a:rPr lang="uk-U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ишеться у сонатній формі.</a:t>
            </a:r>
          </a:p>
          <a:p>
            <a:r>
              <a:rPr lang="uk-UA" sz="2800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 частина</a:t>
            </a:r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-філософські роздуми, картина природи, танець-менует.</a:t>
            </a:r>
          </a:p>
          <a:p>
            <a:r>
              <a:rPr lang="uk-UA" sz="2800" b="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 частина</a:t>
            </a:r>
            <a:r>
              <a:rPr lang="uk-U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-оптимістичний, життєстверджуючий фінал.</a:t>
            </a:r>
            <a:endParaRPr lang="ru-RU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8072" y="802359"/>
            <a:ext cx="6113928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СИМФОНІЯ</a:t>
            </a:r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 у перекладі «співзвуччя</a:t>
            </a:r>
            <a:r>
              <a:rPr lang="uk-UA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», </a:t>
            </a:r>
            <a:endParaRPr lang="uk-UA" sz="28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4-частинний цикл.</a:t>
            </a:r>
          </a:p>
          <a:p>
            <a:r>
              <a:rPr lang="uk-UA" sz="280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 частина-</a:t>
            </a:r>
            <a:r>
              <a:rPr lang="uk-UA" sz="280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напружена, конфліктна.</a:t>
            </a:r>
          </a:p>
          <a:p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 сонатній формі.</a:t>
            </a:r>
          </a:p>
          <a:p>
            <a:endParaRPr lang="uk-UA" sz="28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uk-UA" sz="280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 частина</a:t>
            </a:r>
            <a:r>
              <a:rPr lang="uk-UA" sz="280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- філософські роздуми, картини природи.</a:t>
            </a:r>
          </a:p>
          <a:p>
            <a:endParaRPr lang="uk-UA" sz="280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uk-UA" sz="2800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 частина- </a:t>
            </a:r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менует (скерцо)</a:t>
            </a:r>
            <a:endParaRPr lang="uk-UA" sz="280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uk-UA" sz="280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uk-UA" sz="2800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 частина-</a:t>
            </a:r>
            <a:r>
              <a:rPr lang="uk-UA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оптимістичний </a:t>
            </a:r>
            <a:r>
              <a:rPr lang="uk-UA" sz="280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фінал.</a:t>
            </a:r>
            <a:endParaRPr lang="ru-RU" sz="280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47042" y="6478073"/>
            <a:ext cx="13211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50" dirty="0" smtClean="0"/>
              <a:t>           Новікова А.М.</a:t>
            </a:r>
          </a:p>
          <a:p>
            <a:r>
              <a:rPr lang="uk-UA" sz="1050" dirty="0"/>
              <a:t> </a:t>
            </a:r>
            <a:r>
              <a:rPr lang="uk-UA" sz="1050" dirty="0" smtClean="0"/>
              <a:t>                 2020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423610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20"/>
            <a:ext cx="12299324" cy="84777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521595"/>
            <a:ext cx="5705341" cy="4874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85" y="2023893"/>
            <a:ext cx="5273898" cy="4378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270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52"/>
            <a:ext cx="12192000" cy="6877452"/>
          </a:xfrm>
        </p:spPr>
      </p:pic>
      <p:sp>
        <p:nvSpPr>
          <p:cNvPr id="5" name="TextBox 4"/>
          <p:cNvSpPr txBox="1"/>
          <p:nvPr/>
        </p:nvSpPr>
        <p:spPr>
          <a:xfrm>
            <a:off x="180304" y="1240888"/>
            <a:ext cx="113827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 smtClean="0"/>
              <a:t>Стиль, напрям в європейському мистецтві 17-поч. 19 ст., у перекладі «зразковий».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Мистецтво якої епохи стало «зразком» для архітекторів, скульпторів, художників 17-поч.19 ст.</a:t>
            </a:r>
          </a:p>
          <a:p>
            <a:pPr marL="342900" indent="-342900">
              <a:buAutoNum type="arabicPeriod"/>
            </a:pPr>
            <a:r>
              <a:rPr lang="uk-UA" sz="2400" dirty="0" smtClean="0"/>
              <a:t>Як називали  період другої половини 17-18 ст. освічені представники суспільства,     які відображали антифеодальні, </a:t>
            </a:r>
            <a:r>
              <a:rPr lang="uk-UA" sz="2400" dirty="0" err="1" smtClean="0"/>
              <a:t>антиабсолютницькі</a:t>
            </a:r>
            <a:r>
              <a:rPr lang="uk-UA" sz="2400" dirty="0" smtClean="0"/>
              <a:t> настрої.</a:t>
            </a:r>
          </a:p>
          <a:p>
            <a:pPr marL="457200" indent="-457200">
              <a:buAutoNum type="arabicPeriod" startAt="4"/>
            </a:pPr>
            <a:r>
              <a:rPr lang="uk-UA" sz="2400" dirty="0" smtClean="0"/>
              <a:t>Назвіть відомих філософів, письменників, художників цього часу.</a:t>
            </a:r>
          </a:p>
          <a:p>
            <a:pPr marL="457200" indent="-457200">
              <a:buAutoNum type="arabicPeriod" startAt="4"/>
            </a:pPr>
            <a:r>
              <a:rPr lang="uk-UA" sz="2400" dirty="0" smtClean="0"/>
              <a:t>Поясніть, чому саме у Відні 18 ст. можна було почути пісні та танці різних народів.</a:t>
            </a:r>
          </a:p>
          <a:p>
            <a:r>
              <a:rPr lang="uk-UA" sz="2400" dirty="0" smtClean="0"/>
              <a:t>6.   Назвіть період (роки), які вважають розквітом творчості Віденських класиків.</a:t>
            </a:r>
          </a:p>
          <a:p>
            <a:r>
              <a:rPr lang="uk-UA" sz="2400" dirty="0" smtClean="0"/>
              <a:t>7.   Назвіть представників Віденської класичної школи.</a:t>
            </a:r>
          </a:p>
          <a:p>
            <a:pPr marL="457200" indent="-457200">
              <a:buAutoNum type="arabicPeriod" startAt="8"/>
            </a:pPr>
            <a:r>
              <a:rPr lang="uk-UA" sz="2400" dirty="0" smtClean="0"/>
              <a:t>До яких жанрів звертались </a:t>
            </a:r>
            <a:r>
              <a:rPr lang="uk-UA" sz="2400" dirty="0"/>
              <a:t>В</a:t>
            </a:r>
            <a:r>
              <a:rPr lang="uk-UA" sz="2400" dirty="0" smtClean="0"/>
              <a:t>іденські класики.</a:t>
            </a:r>
          </a:p>
          <a:p>
            <a:pPr marL="457200" indent="-457200">
              <a:buAutoNum type="arabicPeriod" startAt="8"/>
            </a:pPr>
            <a:r>
              <a:rPr lang="uk-UA" sz="2400" dirty="0" smtClean="0"/>
              <a:t>У якій формі пишуться 1 частини сонат, концертів, симфоній.</a:t>
            </a:r>
          </a:p>
          <a:p>
            <a:r>
              <a:rPr lang="uk-UA" sz="2400" dirty="0" smtClean="0"/>
              <a:t>10.   Який характер мають фінали сонат, концертів, симфоній ,  та поясніть ,  </a:t>
            </a:r>
          </a:p>
          <a:p>
            <a:r>
              <a:rPr lang="uk-UA" sz="2400" dirty="0" smtClean="0"/>
              <a:t>       чому саме такий характер.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70336" y="317558"/>
            <a:ext cx="26725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ПЕРЕВІР СЕБЕ: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985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1698001" y="2055813"/>
            <a:ext cx="8976303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ДЯКУЮ ЗА ПЕРЕГЛЯД.</a:t>
            </a:r>
          </a:p>
          <a:p>
            <a:pPr algn="ctr"/>
            <a:r>
              <a:rPr lang="uk-UA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БАЖАЮ УСПІХІВ У НАВЧАННІ!</a:t>
            </a:r>
          </a:p>
          <a:p>
            <a:pPr algn="ctr"/>
            <a:r>
              <a:rPr lang="uk-UA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Анна Новікова.</a:t>
            </a:r>
          </a:p>
          <a:p>
            <a:pPr algn="ctr"/>
            <a:r>
              <a:rPr lang="uk-UA" sz="2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2020 р.</a:t>
            </a:r>
            <a:endParaRPr lang="ru-RU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4647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50"/>
            <a:ext cx="12192000" cy="69185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0" y="1249251"/>
            <a:ext cx="5642468" cy="4778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68" y="502275"/>
            <a:ext cx="5390882" cy="5975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139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34" y="1175732"/>
            <a:ext cx="4509753" cy="4111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170643"/>
            <a:ext cx="1864217" cy="2250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08338" y="2665927"/>
            <a:ext cx="85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Сократ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0" y="3007684"/>
            <a:ext cx="1762260" cy="2139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89397" y="5422006"/>
            <a:ext cx="107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Платон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01" y="1690688"/>
            <a:ext cx="1917814" cy="2566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2562886" y="4533363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Аристотель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310" y="1939514"/>
            <a:ext cx="1852948" cy="2334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7087" y="3882920"/>
            <a:ext cx="1510788" cy="2014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10780096" y="5949670"/>
            <a:ext cx="102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Р.Декарт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97" y="226472"/>
            <a:ext cx="1591184" cy="1898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10728259" y="2301568"/>
            <a:ext cx="145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Б.Спіноза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285668" y="4472524"/>
            <a:ext cx="92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Р.Бекон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140225" y="6645499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/>
              <a:t>НОВІКОВА А.М.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58779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26"/>
            <a:ext cx="12191999" cy="7460836"/>
          </a:xfrm>
        </p:spPr>
      </p:pic>
      <p:sp>
        <p:nvSpPr>
          <p:cNvPr id="5" name="Прямоугольник 4"/>
          <p:cNvSpPr/>
          <p:nvPr/>
        </p:nvSpPr>
        <p:spPr>
          <a:xfrm>
            <a:off x="167426" y="365124"/>
            <a:ext cx="815232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Другу половину </a:t>
            </a:r>
            <a:r>
              <a:rPr lang="en-US" b="1" dirty="0" smtClean="0"/>
              <a:t>XVII-XVIII</a:t>
            </a:r>
            <a:r>
              <a:rPr lang="uk-UA" b="1" dirty="0" smtClean="0"/>
              <a:t> </a:t>
            </a:r>
            <a:r>
              <a:rPr lang="uk-UA" b="1" dirty="0" err="1" smtClean="0"/>
              <a:t>ст.називають</a:t>
            </a:r>
            <a:r>
              <a:rPr lang="uk-UA" b="1" dirty="0" smtClean="0"/>
              <a:t> епохою Просвітництва.</a:t>
            </a:r>
          </a:p>
          <a:p>
            <a:r>
              <a:rPr lang="uk-UA" b="1" dirty="0" err="1" smtClean="0"/>
              <a:t>Просві́тництво</a:t>
            </a:r>
            <a:r>
              <a:rPr lang="uk-UA" dirty="0"/>
              <a:t> — широка ідейна течія, яка відображала антифеодальний, антиабсолютистський настрій освіченої частини населення у другій половині </a:t>
            </a:r>
            <a:r>
              <a:rPr lang="uk-UA" dirty="0">
                <a:hlinkClick r:id="rId3" tooltip="XVII століття"/>
              </a:rPr>
              <a:t>XVII</a:t>
            </a:r>
            <a:r>
              <a:rPr lang="uk-UA" dirty="0"/>
              <a:t> —</a:t>
            </a:r>
            <a:r>
              <a:rPr lang="uk-UA" dirty="0">
                <a:hlinkClick r:id="rId4" tooltip="XVIII століття"/>
              </a:rPr>
              <a:t>XVIII століття</a:t>
            </a:r>
            <a:r>
              <a:rPr lang="uk-UA" dirty="0"/>
              <a:t>. Представники цієї течії: </a:t>
            </a:r>
            <a:r>
              <a:rPr lang="uk-UA" dirty="0">
                <a:hlinkClick r:id="rId5" tooltip="Вчений"/>
              </a:rPr>
              <a:t>вчені</a:t>
            </a:r>
            <a:r>
              <a:rPr lang="uk-UA" dirty="0"/>
              <a:t>, </a:t>
            </a:r>
            <a:r>
              <a:rPr lang="uk-UA" dirty="0">
                <a:hlinkClick r:id="rId6" tooltip="Філософ"/>
              </a:rPr>
              <a:t>філософи</a:t>
            </a:r>
            <a:r>
              <a:rPr lang="uk-UA" dirty="0"/>
              <a:t>, </a:t>
            </a:r>
            <a:r>
              <a:rPr lang="uk-UA" dirty="0">
                <a:hlinkClick r:id="rId7" tooltip="Письменник"/>
              </a:rPr>
              <a:t>письменники</a:t>
            </a:r>
            <a:r>
              <a:rPr lang="uk-UA" dirty="0"/>
              <a:t>, — вважали метою </a:t>
            </a:r>
            <a:r>
              <a:rPr lang="uk-UA" dirty="0">
                <a:hlinkClick r:id="rId8" tooltip="Суспільство"/>
              </a:rPr>
              <a:t>суспільства</a:t>
            </a:r>
            <a:r>
              <a:rPr lang="uk-UA" dirty="0"/>
              <a:t> людське </a:t>
            </a:r>
            <a:r>
              <a:rPr lang="uk-UA" dirty="0" smtClean="0">
                <a:hlinkClick r:id="rId9" tooltip="Щастя"/>
              </a:rPr>
              <a:t>щастя</a:t>
            </a:r>
            <a:r>
              <a:rPr lang="uk-UA" dirty="0" smtClean="0"/>
              <a:t> </a:t>
            </a:r>
            <a:r>
              <a:rPr lang="uk-UA" dirty="0"/>
              <a:t>. Своїм завданням вільнодумці проголошували утвердження свободи, розвиток природних здібностей кожного, громадянське виховання та поширення освіти. XVIII століття називають також Добою розуму</a:t>
            </a:r>
            <a:r>
              <a:rPr lang="uk-UA" dirty="0" smtClean="0"/>
              <a:t>,</a:t>
            </a:r>
          </a:p>
          <a:p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віхою</a:t>
            </a:r>
            <a:r>
              <a:rPr lang="ru-RU" dirty="0"/>
              <a:t> в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ідей</a:t>
            </a:r>
            <a:r>
              <a:rPr lang="ru-RU" dirty="0"/>
              <a:t> </a:t>
            </a:r>
            <a:r>
              <a:rPr lang="ru-RU" dirty="0" err="1"/>
              <a:t>Просвітництва</a:t>
            </a:r>
            <a:r>
              <a:rPr lang="ru-RU" dirty="0"/>
              <a:t> стало </a:t>
            </a:r>
            <a:r>
              <a:rPr lang="ru-RU" dirty="0" err="1"/>
              <a:t>видання</a:t>
            </a:r>
            <a:r>
              <a:rPr lang="ru-RU" dirty="0"/>
              <a:t> «</a:t>
            </a:r>
            <a:r>
              <a:rPr lang="ru-RU" dirty="0" err="1"/>
              <a:t>Енциклопедії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Тлумачного</a:t>
            </a:r>
            <a:r>
              <a:rPr lang="ru-RU" dirty="0"/>
              <a:t> словника наук, </a:t>
            </a:r>
            <a:r>
              <a:rPr lang="ru-RU" dirty="0" err="1"/>
              <a:t>мистецтв</a:t>
            </a:r>
            <a:r>
              <a:rPr lang="ru-RU" dirty="0"/>
              <a:t> і ремесел», </a:t>
            </a:r>
            <a:r>
              <a:rPr lang="ru-RU" dirty="0" err="1"/>
              <a:t>здійснене</a:t>
            </a:r>
            <a:r>
              <a:rPr lang="ru-RU" dirty="0"/>
              <a:t> в </a:t>
            </a:r>
            <a:r>
              <a:rPr lang="ru-RU" dirty="0" err="1"/>
              <a:t>середині</a:t>
            </a:r>
            <a:r>
              <a:rPr lang="ru-RU" dirty="0"/>
              <a:t> 18 ст.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керівництвом</a:t>
            </a:r>
            <a:r>
              <a:rPr lang="ru-RU" dirty="0"/>
              <a:t> </a:t>
            </a:r>
            <a:r>
              <a:rPr lang="ru-RU" dirty="0" err="1"/>
              <a:t>Дені</a:t>
            </a:r>
            <a:r>
              <a:rPr lang="ru-RU" dirty="0"/>
              <a:t> </a:t>
            </a:r>
            <a:r>
              <a:rPr lang="ru-RU" dirty="0" err="1"/>
              <a:t>Дідро</a:t>
            </a:r>
            <a:r>
              <a:rPr lang="ru-RU" dirty="0"/>
              <a:t> та Жана </a:t>
            </a:r>
            <a:r>
              <a:rPr lang="ru-RU" dirty="0" err="1"/>
              <a:t>ле</a:t>
            </a:r>
            <a:r>
              <a:rPr lang="ru-RU" dirty="0"/>
              <a:t> Рона </a:t>
            </a:r>
            <a:r>
              <a:rPr lang="ru-RU" dirty="0" err="1" smtClean="0"/>
              <a:t>д'Аламбера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У </a:t>
            </a:r>
            <a:r>
              <a:rPr lang="ru-RU" dirty="0"/>
              <a:t>великих </a:t>
            </a:r>
            <a:r>
              <a:rPr lang="ru-RU" dirty="0" err="1"/>
              <a:t>європейських</a:t>
            </a:r>
            <a:r>
              <a:rPr lang="ru-RU" dirty="0"/>
              <a:t> державах у XVII ст</a:t>
            </a:r>
            <a:r>
              <a:rPr lang="ru-RU" dirty="0" smtClean="0"/>
              <a:t>. </a:t>
            </a:r>
            <a:r>
              <a:rPr lang="ru-RU" dirty="0"/>
              <a:t>(</a:t>
            </a:r>
            <a:r>
              <a:rPr lang="ru-RU" dirty="0" smtClean="0"/>
              <a:t> Франц</a:t>
            </a:r>
            <a:r>
              <a:rPr lang="uk-UA" dirty="0" err="1" smtClean="0"/>
              <a:t>ії</a:t>
            </a:r>
            <a:r>
              <a:rPr lang="uk-UA" dirty="0" smtClean="0"/>
              <a:t>, Англії) сформувалися наукові товариства,    Академії.</a:t>
            </a:r>
            <a:endParaRPr lang="ru-RU" dirty="0" smtClean="0"/>
          </a:p>
          <a:p>
            <a:r>
              <a:rPr lang="ru-RU" dirty="0" err="1"/>
              <a:t>З'явилася</a:t>
            </a:r>
            <a:r>
              <a:rPr lang="ru-RU" dirty="0"/>
              <a:t> мода на </a:t>
            </a:r>
            <a:r>
              <a:rPr lang="ru-RU" dirty="0" err="1"/>
              <a:t>приватні</a:t>
            </a:r>
            <a:r>
              <a:rPr lang="ru-RU" dirty="0"/>
              <a:t> </a:t>
            </a:r>
            <a:r>
              <a:rPr lang="ru-RU" dirty="0" err="1" smtClean="0"/>
              <a:t>бібліотеки</a:t>
            </a:r>
            <a:r>
              <a:rPr lang="ru-RU" dirty="0"/>
              <a:t>. </a:t>
            </a:r>
            <a:r>
              <a:rPr lang="ru-RU" dirty="0" err="1"/>
              <a:t>Найвідоміші</a:t>
            </a:r>
            <a:r>
              <a:rPr lang="ru-RU" dirty="0"/>
              <a:t> </a:t>
            </a:r>
            <a:r>
              <a:rPr lang="ru-RU" dirty="0" err="1"/>
              <a:t>літературні</a:t>
            </a:r>
            <a:r>
              <a:rPr lang="ru-RU" dirty="0"/>
              <a:t> твори </a:t>
            </a:r>
            <a:r>
              <a:rPr lang="ru-RU" dirty="0" err="1"/>
              <a:t>доби</a:t>
            </a:r>
            <a:r>
              <a:rPr lang="ru-RU" dirty="0"/>
              <a:t> </a:t>
            </a:r>
            <a:r>
              <a:rPr lang="ru-RU" dirty="0" err="1"/>
              <a:t>Просвітництва</a:t>
            </a:r>
            <a:r>
              <a:rPr lang="ru-RU" dirty="0"/>
              <a:t> 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Вольтер «Простак»</a:t>
            </a:r>
          </a:p>
          <a:p>
            <a:r>
              <a:rPr lang="ru-RU" dirty="0" err="1"/>
              <a:t>Даніель</a:t>
            </a:r>
            <a:r>
              <a:rPr lang="ru-RU" dirty="0"/>
              <a:t> Дефо «</a:t>
            </a:r>
            <a:r>
              <a:rPr lang="ru-RU" dirty="0" err="1"/>
              <a:t>Робінзон</a:t>
            </a:r>
            <a:r>
              <a:rPr lang="ru-RU" dirty="0"/>
              <a:t> Крузо»</a:t>
            </a:r>
          </a:p>
          <a:p>
            <a:r>
              <a:rPr lang="ru-RU" dirty="0"/>
              <a:t>Джонатан </a:t>
            </a:r>
            <a:r>
              <a:rPr lang="ru-RU" dirty="0" err="1"/>
              <a:t>Свіфт</a:t>
            </a:r>
            <a:r>
              <a:rPr lang="ru-RU" dirty="0"/>
              <a:t> «</a:t>
            </a:r>
            <a:r>
              <a:rPr lang="ru-RU" dirty="0" err="1"/>
              <a:t>Мандри</a:t>
            </a:r>
            <a:r>
              <a:rPr lang="ru-RU" dirty="0"/>
              <a:t> </a:t>
            </a:r>
            <a:r>
              <a:rPr lang="ru-RU" dirty="0" err="1"/>
              <a:t>Гуллівера</a:t>
            </a:r>
            <a:r>
              <a:rPr lang="ru-RU" dirty="0"/>
              <a:t>»</a:t>
            </a:r>
          </a:p>
          <a:p>
            <a:r>
              <a:rPr lang="ru-RU" dirty="0" err="1"/>
              <a:t>Йоган</a:t>
            </a:r>
            <a:r>
              <a:rPr lang="ru-RU" dirty="0"/>
              <a:t> Вольфганг Гете «Фауст»</a:t>
            </a:r>
          </a:p>
          <a:p>
            <a:r>
              <a:rPr lang="ru-RU" dirty="0" err="1"/>
              <a:t>Генрі</a:t>
            </a:r>
            <a:r>
              <a:rPr lang="ru-RU" dirty="0"/>
              <a:t> </a:t>
            </a:r>
            <a:r>
              <a:rPr lang="ru-RU" dirty="0" err="1"/>
              <a:t>Філдінг</a:t>
            </a:r>
            <a:r>
              <a:rPr lang="ru-RU" dirty="0"/>
              <a:t> «</a:t>
            </a:r>
            <a:r>
              <a:rPr lang="ru-RU" dirty="0" err="1"/>
              <a:t>Історія</a:t>
            </a:r>
            <a:r>
              <a:rPr lang="ru-RU" dirty="0"/>
              <a:t> Тома Джонса, </a:t>
            </a:r>
            <a:r>
              <a:rPr lang="ru-RU" dirty="0" err="1"/>
              <a:t>знайди</a:t>
            </a:r>
            <a:r>
              <a:rPr lang="ru-RU" dirty="0"/>
              <a:t>»</a:t>
            </a:r>
          </a:p>
          <a:p>
            <a:r>
              <a:rPr lang="ru-RU" dirty="0" err="1"/>
              <a:t>Фрідріх</a:t>
            </a:r>
            <a:r>
              <a:rPr lang="ru-RU" dirty="0"/>
              <a:t> Шиллер «</a:t>
            </a:r>
            <a:r>
              <a:rPr lang="ru-RU" dirty="0" err="1"/>
              <a:t>Вільгельм</a:t>
            </a:r>
            <a:r>
              <a:rPr lang="ru-RU" dirty="0"/>
              <a:t> Телль»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6937" r="3777" b="7152"/>
          <a:stretch/>
        </p:blipFill>
        <p:spPr>
          <a:xfrm>
            <a:off x="8178082" y="3676711"/>
            <a:ext cx="3966694" cy="321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73" y="160134"/>
            <a:ext cx="2653048" cy="332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8833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00"/>
            <a:ext cx="12192000" cy="689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r="4930"/>
          <a:stretch/>
        </p:blipFill>
        <p:spPr>
          <a:xfrm>
            <a:off x="0" y="365124"/>
            <a:ext cx="3284113" cy="326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08" y="1133341"/>
            <a:ext cx="4893973" cy="4984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"/>
          <a:stretch/>
        </p:blipFill>
        <p:spPr>
          <a:xfrm>
            <a:off x="7894749" y="3142445"/>
            <a:ext cx="4297251" cy="360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310143" y="487010"/>
            <a:ext cx="55717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АРХІТЕКТУРА КЛАСИЦИЗМУ</a:t>
            </a:r>
            <a:endParaRPr lang="ru-RU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5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00"/>
            <a:ext cx="12192000" cy="689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" y="0"/>
            <a:ext cx="5951154" cy="468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2858" r="2820"/>
          <a:stretch/>
        </p:blipFill>
        <p:spPr>
          <a:xfrm>
            <a:off x="6001556" y="1841680"/>
            <a:ext cx="6078828" cy="488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885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6"/>
            <a:ext cx="12192000" cy="68363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20139" r="7892" b="5186"/>
          <a:stretch/>
        </p:blipFill>
        <p:spPr>
          <a:xfrm>
            <a:off x="299800" y="1027906"/>
            <a:ext cx="5061397" cy="4262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38199" y="5100034"/>
            <a:ext cx="82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                                                              Версаль.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5946" r="2978" b="10541"/>
          <a:stretch/>
        </p:blipFill>
        <p:spPr>
          <a:xfrm>
            <a:off x="6155394" y="996216"/>
            <a:ext cx="5242409" cy="4262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6001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78"/>
            <a:ext cx="12192000" cy="7870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1" y="669701"/>
            <a:ext cx="5499279" cy="5589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4260" r="3089" b="5514"/>
          <a:stretch/>
        </p:blipFill>
        <p:spPr>
          <a:xfrm>
            <a:off x="6503831" y="669702"/>
            <a:ext cx="5241701" cy="5589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8745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837</Words>
  <Application>Microsoft Office PowerPoint</Application>
  <PresentationFormat>Широкоэкранный</PresentationFormat>
  <Paragraphs>108</Paragraphs>
  <Slides>21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Анна;Анна Новікова</dc:creator>
  <cp:lastModifiedBy>Анна</cp:lastModifiedBy>
  <cp:revision>69</cp:revision>
  <dcterms:created xsi:type="dcterms:W3CDTF">2020-04-02T16:20:09Z</dcterms:created>
  <dcterms:modified xsi:type="dcterms:W3CDTF">2020-04-07T06:36:47Z</dcterms:modified>
</cp:coreProperties>
</file>